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7"/>
  </p:notesMasterIdLst>
  <p:sldIdLst>
    <p:sldId id="257" r:id="rId2"/>
    <p:sldId id="258" r:id="rId3"/>
    <p:sldId id="259" r:id="rId4"/>
    <p:sldId id="275" r:id="rId5"/>
    <p:sldId id="260" r:id="rId6"/>
    <p:sldId id="261" r:id="rId7"/>
    <p:sldId id="262" r:id="rId8"/>
    <p:sldId id="263" r:id="rId9"/>
    <p:sldId id="264" r:id="rId10"/>
    <p:sldId id="265" r:id="rId11"/>
    <p:sldId id="272" r:id="rId12"/>
    <p:sldId id="277" r:id="rId13"/>
    <p:sldId id="278" r:id="rId14"/>
    <p:sldId id="279" r:id="rId15"/>
    <p:sldId id="273"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441"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450" r:id="rId48"/>
    <p:sldId id="451" r:id="rId49"/>
    <p:sldId id="452" r:id="rId50"/>
    <p:sldId id="310" r:id="rId51"/>
    <p:sldId id="311" r:id="rId52"/>
    <p:sldId id="312" r:id="rId53"/>
    <p:sldId id="453"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13" r:id="rId69"/>
    <p:sldId id="442"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454" r:id="rId98"/>
    <p:sldId id="355" r:id="rId99"/>
    <p:sldId id="356" r:id="rId100"/>
    <p:sldId id="357" r:id="rId101"/>
    <p:sldId id="358" r:id="rId102"/>
    <p:sldId id="359" r:id="rId103"/>
    <p:sldId id="455" r:id="rId104"/>
    <p:sldId id="360" r:id="rId105"/>
    <p:sldId id="361" r:id="rId106"/>
    <p:sldId id="362" r:id="rId107"/>
    <p:sldId id="363" r:id="rId108"/>
    <p:sldId id="364" r:id="rId109"/>
    <p:sldId id="365" r:id="rId110"/>
    <p:sldId id="367" r:id="rId111"/>
    <p:sldId id="366" r:id="rId112"/>
    <p:sldId id="368" r:id="rId113"/>
    <p:sldId id="370" r:id="rId114"/>
    <p:sldId id="371" r:id="rId115"/>
    <p:sldId id="372" r:id="rId116"/>
    <p:sldId id="373" r:id="rId117"/>
    <p:sldId id="374" r:id="rId118"/>
    <p:sldId id="375" r:id="rId119"/>
    <p:sldId id="376" r:id="rId120"/>
    <p:sldId id="379" r:id="rId121"/>
    <p:sldId id="380" r:id="rId122"/>
    <p:sldId id="381" r:id="rId123"/>
    <p:sldId id="377" r:id="rId124"/>
    <p:sldId id="378" r:id="rId125"/>
    <p:sldId id="382" r:id="rId126"/>
    <p:sldId id="383"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2" r:id="rId144"/>
    <p:sldId id="403" r:id="rId145"/>
    <p:sldId id="404" r:id="rId146"/>
    <p:sldId id="405" r:id="rId147"/>
    <p:sldId id="406" r:id="rId148"/>
    <p:sldId id="407" r:id="rId149"/>
    <p:sldId id="408" r:id="rId150"/>
    <p:sldId id="409" r:id="rId151"/>
    <p:sldId id="456" r:id="rId152"/>
    <p:sldId id="410" r:id="rId153"/>
    <p:sldId id="457" r:id="rId154"/>
    <p:sldId id="411" r:id="rId155"/>
    <p:sldId id="413" r:id="rId156"/>
    <p:sldId id="412" r:id="rId157"/>
    <p:sldId id="458" r:id="rId158"/>
    <p:sldId id="414" r:id="rId159"/>
    <p:sldId id="416" r:id="rId160"/>
    <p:sldId id="417" r:id="rId161"/>
    <p:sldId id="418" r:id="rId162"/>
    <p:sldId id="419" r:id="rId163"/>
    <p:sldId id="420" r:id="rId164"/>
    <p:sldId id="429" r:id="rId165"/>
    <p:sldId id="421" r:id="rId166"/>
    <p:sldId id="422" r:id="rId167"/>
    <p:sldId id="424" r:id="rId168"/>
    <p:sldId id="426" r:id="rId169"/>
    <p:sldId id="428" r:id="rId170"/>
    <p:sldId id="430" r:id="rId171"/>
    <p:sldId id="459" r:id="rId172"/>
    <p:sldId id="431" r:id="rId173"/>
    <p:sldId id="432" r:id="rId174"/>
    <p:sldId id="460" r:id="rId175"/>
    <p:sldId id="433" r:id="rId176"/>
    <p:sldId id="434" r:id="rId177"/>
    <p:sldId id="425" r:id="rId178"/>
    <p:sldId id="423" r:id="rId179"/>
    <p:sldId id="435" r:id="rId180"/>
    <p:sldId id="436" r:id="rId181"/>
    <p:sldId id="437" r:id="rId182"/>
    <p:sldId id="438" r:id="rId183"/>
    <p:sldId id="439" r:id="rId184"/>
    <p:sldId id="440" r:id="rId185"/>
    <p:sldId id="443" r:id="rId1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40"/>
    <p:restoredTop sz="94666"/>
  </p:normalViewPr>
  <p:slideViewPr>
    <p:cSldViewPr snapToGrid="0" snapToObjects="1">
      <p:cViewPr>
        <p:scale>
          <a:sx n="92" d="100"/>
          <a:sy n="92" d="100"/>
        </p:scale>
        <p:origin x="104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notesMaster" Target="notesMasters/notesMaster1.xml"/><Relationship Id="rId188" Type="http://schemas.openxmlformats.org/officeDocument/2006/relationships/presProps" Target="presProps.xml"/><Relationship Id="rId189"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theme" Target="theme/theme1.xml"/><Relationship Id="rId191"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C1775-E5AB-2047-A7FF-D28FF97B53F7}" type="datetimeFigureOut">
              <a:rPr lang="en-US" smtClean="0"/>
              <a:t>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B155D-EDB8-8845-926C-7EE367323B27}" type="slidenum">
              <a:rPr lang="en-US" smtClean="0"/>
              <a:t>‹#›</a:t>
            </a:fld>
            <a:endParaRPr lang="en-US"/>
          </a:p>
        </p:txBody>
      </p:sp>
    </p:spTree>
    <p:extLst>
      <p:ext uri="{BB962C8B-B14F-4D97-AF65-F5344CB8AC3E}">
        <p14:creationId xmlns:p14="http://schemas.microsoft.com/office/powerpoint/2010/main" val="39943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D0AE56-A3F2-4941-95D7-4D31755305CC}"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91327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0AE56-A3F2-4941-95D7-4D31755305CC}"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207573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0AE56-A3F2-4941-95D7-4D31755305CC}"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01621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0AE56-A3F2-4941-95D7-4D31755305CC}"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59451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0AE56-A3F2-4941-95D7-4D31755305CC}" type="datetimeFigureOut">
              <a:rPr lang="en-US" smtClean="0"/>
              <a:t>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61951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D0AE56-A3F2-4941-95D7-4D31755305CC}"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18843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D0AE56-A3F2-4941-95D7-4D31755305CC}" type="datetimeFigureOut">
              <a:rPr lang="en-US" smtClean="0"/>
              <a:t>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34845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D0AE56-A3F2-4941-95D7-4D31755305CC}" type="datetimeFigureOut">
              <a:rPr lang="en-US" smtClean="0"/>
              <a:t>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24616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0AE56-A3F2-4941-95D7-4D31755305CC}" type="datetimeFigureOut">
              <a:rPr lang="en-US" smtClean="0"/>
              <a:t>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31857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0AE56-A3F2-4941-95D7-4D31755305CC}"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43176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0AE56-A3F2-4941-95D7-4D31755305CC}" type="datetimeFigureOut">
              <a:rPr lang="en-US" smtClean="0"/>
              <a:t>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E0B4D-069A-5647-8FE4-42CF6EBCF36A}" type="slidenum">
              <a:rPr lang="en-US" smtClean="0"/>
              <a:t>‹#›</a:t>
            </a:fld>
            <a:endParaRPr lang="en-US"/>
          </a:p>
        </p:txBody>
      </p:sp>
    </p:spTree>
    <p:extLst>
      <p:ext uri="{BB962C8B-B14F-4D97-AF65-F5344CB8AC3E}">
        <p14:creationId xmlns:p14="http://schemas.microsoft.com/office/powerpoint/2010/main" val="11675869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0AE56-A3F2-4941-95D7-4D31755305CC}" type="datetimeFigureOut">
              <a:rPr lang="en-US" smtClean="0"/>
              <a:t>2/7/20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E0B4D-069A-5647-8FE4-42CF6EBCF36A}" type="slidenum">
              <a:rPr lang="en-US" smtClean="0"/>
              <a:t>‹#›</a:t>
            </a:fld>
            <a:endParaRPr lang="en-US"/>
          </a:p>
        </p:txBody>
      </p:sp>
    </p:spTree>
    <p:extLst>
      <p:ext uri="{BB962C8B-B14F-4D97-AF65-F5344CB8AC3E}">
        <p14:creationId xmlns:p14="http://schemas.microsoft.com/office/powerpoint/2010/main" val="75716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 Id="rId3" Type="http://schemas.openxmlformats.org/officeDocument/2006/relationships/image" Target="../media/image19.jpg"/></Relationships>
</file>

<file path=ppt/slides/_rels/slide12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2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hyperlink" Target="https://www.theguardian.com/world/2018/apr/10/berlin-world-fastest-rising-property-prices" TargetMode="External"/><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2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hyperlink" Target="https://www.theguardian.com/world/2018/apr/10/berlin-world-fastest-rising-property-prices" TargetMode="Externa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www.bbc.com/worklife/article/20190226-berlins-radical-plan-to-stop-rocketing-rents" TargetMode="External"/><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www.bbc.com/news/business-51353146" TargetMode="External"/><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hyperlink" Target="https://www.theguardian.com/society/2015/feb/15/students-smart-drugs-higher-grades-adderall-modafinil"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lay.kahoot.it/v2/?quizId=d5a66088-f0a1-49e3-a42a-11ec04a7462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2zfqw8nhUwA" TargetMode="External"/><Relationship Id="rId4" Type="http://schemas.openxmlformats.org/officeDocument/2006/relationships/hyperlink" Target="https://www.youtube.com/watch?v=wY3xa1X6zHY" TargetMode="External"/><Relationship Id="rId5" Type="http://schemas.openxmlformats.org/officeDocument/2006/relationships/hyperlink" Target="https://www.dailymotion.com/video/x7rekj0" TargetMode="External"/><Relationship Id="rId6" Type="http://schemas.openxmlformats.org/officeDocument/2006/relationships/hyperlink" Target="https://www.dailymotion.com/video/x7rdpby" TargetMode="External"/><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pub.gov.sg/watersupply/waterprice" TargetMode="External"/><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hyperlink" Target="https://www.pub.gov.sg/watersupply/waterprice" TargetMode="External"/><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play.kahoot.it/v2/?quizId=f694ff84-1d78-4822-8f00-b510aa59794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1686910"/>
            <a:ext cx="12192000" cy="164888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4000" dirty="0" smtClean="0">
                <a:solidFill>
                  <a:schemeClr val="bg1"/>
                </a:solidFill>
              </a:rPr>
              <a:t>Week </a:t>
            </a:r>
            <a:r>
              <a:rPr lang="en-US" sz="4000" dirty="0">
                <a:solidFill>
                  <a:schemeClr val="bg1"/>
                </a:solidFill>
              </a:rPr>
              <a:t>4</a:t>
            </a:r>
            <a:r>
              <a:rPr lang="en-US" sz="4000" dirty="0" smtClean="0">
                <a:solidFill>
                  <a:schemeClr val="bg1"/>
                </a:solidFill>
              </a:rPr>
              <a:t> </a:t>
            </a:r>
            <a:r>
              <a:rPr lang="mr-IN" sz="4000" dirty="0" smtClean="0">
                <a:solidFill>
                  <a:schemeClr val="bg1"/>
                </a:solidFill>
              </a:rPr>
              <a:t>–</a:t>
            </a:r>
            <a:r>
              <a:rPr lang="en-US" sz="4000" dirty="0">
                <a:solidFill>
                  <a:schemeClr val="bg1"/>
                </a:solidFill>
              </a:rPr>
              <a:t> Government Intervention in Markets </a:t>
            </a:r>
            <a:r>
              <a:rPr lang="en-US" sz="4000" dirty="0" smtClean="0">
                <a:solidFill>
                  <a:schemeClr val="bg1"/>
                </a:solidFill>
              </a:rPr>
              <a:t>(</a:t>
            </a:r>
            <a:r>
              <a:rPr lang="en-US" sz="4000" dirty="0">
                <a:solidFill>
                  <a:schemeClr val="bg1"/>
                </a:solidFill>
              </a:rPr>
              <a:t>Price Controls, Taxes, Subsidies)</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4"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Tree>
    <p:extLst>
      <p:ext uri="{BB962C8B-B14F-4D97-AF65-F5344CB8AC3E}">
        <p14:creationId xmlns:p14="http://schemas.microsoft.com/office/powerpoint/2010/main" val="411670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9" name="Straight Connector 8"/>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cxnSp>
        <p:nvCxnSpPr>
          <p:cNvPr id="12" name="Straight Connector 11"/>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609116" y="1177871"/>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33448" y="922267"/>
            <a:ext cx="1390116" cy="707886"/>
          </a:xfrm>
          <a:prstGeom prst="rect">
            <a:avLst/>
          </a:prstGeom>
          <a:noFill/>
        </p:spPr>
        <p:txBody>
          <a:bodyPr wrap="square" rtlCol="0">
            <a:spAutoFit/>
          </a:bodyPr>
          <a:lstStyle/>
          <a:p>
            <a:r>
              <a:rPr lang="en-US" sz="4000" b="1" smtClean="0"/>
              <a:t>S</a:t>
            </a:r>
            <a:r>
              <a:rPr lang="en-US" sz="4000" b="1" baseline="-25000" dirty="0"/>
              <a:t>1</a:t>
            </a:r>
            <a:endParaRPr lang="en-US" sz="2800" b="1" baseline="-25000" dirty="0" smtClean="0"/>
          </a:p>
        </p:txBody>
      </p:sp>
      <p:cxnSp>
        <p:nvCxnSpPr>
          <p:cNvPr id="4" name="Straight Arrow Connector 3"/>
          <p:cNvCxnSpPr/>
          <p:nvPr/>
        </p:nvCxnSpPr>
        <p:spPr>
          <a:xfrm flipH="1">
            <a:off x="5657088" y="22265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609088" y="4235409"/>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28506" y="2724508"/>
            <a:ext cx="3780432" cy="1938992"/>
          </a:xfrm>
          <a:prstGeom prst="rect">
            <a:avLst/>
          </a:prstGeom>
          <a:noFill/>
        </p:spPr>
        <p:txBody>
          <a:bodyPr wrap="square" rtlCol="0">
            <a:spAutoFit/>
          </a:bodyPr>
          <a:lstStyle/>
          <a:p>
            <a:r>
              <a:rPr lang="en-US" sz="4000" b="1" dirty="0" smtClean="0"/>
              <a:t>Slowdown in markets car markets: p , q</a:t>
            </a:r>
            <a:endParaRPr lang="en-US" sz="2800" b="1" baseline="-25000" dirty="0" smtClean="0"/>
          </a:p>
        </p:txBody>
      </p:sp>
      <p:cxnSp>
        <p:nvCxnSpPr>
          <p:cNvPr id="18" name="Straight Arrow Connector 17"/>
          <p:cNvCxnSpPr/>
          <p:nvPr/>
        </p:nvCxnSpPr>
        <p:spPr>
          <a:xfrm flipH="1" flipV="1">
            <a:off x="10118821" y="4095418"/>
            <a:ext cx="1" cy="51830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747375" y="4128990"/>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423564" y="4764465"/>
            <a:ext cx="1695258" cy="707886"/>
          </a:xfrm>
          <a:prstGeom prst="rect">
            <a:avLst/>
          </a:prstGeom>
          <a:noFill/>
        </p:spPr>
        <p:txBody>
          <a:bodyPr wrap="square" rtlCol="0">
            <a:spAutoFit/>
          </a:bodyPr>
          <a:lstStyle/>
          <a:p>
            <a:r>
              <a:rPr lang="en-US" sz="4000" b="1" dirty="0" smtClean="0"/>
              <a:t>D</a:t>
            </a:r>
            <a:r>
              <a:rPr lang="en-US" sz="3600" b="1" baseline="-25000" dirty="0" smtClean="0"/>
              <a:t>0</a:t>
            </a:r>
            <a:r>
              <a:rPr lang="en-US" sz="4000" b="1" dirty="0" smtClean="0"/>
              <a:t>=D</a:t>
            </a:r>
            <a:r>
              <a:rPr lang="en-US" sz="3600" b="1" baseline="-25000" dirty="0" smtClean="0"/>
              <a:t>1</a:t>
            </a:r>
            <a:endParaRPr lang="en-US" sz="2800" b="1" baseline="-25000" dirty="0" smtClean="0"/>
          </a:p>
        </p:txBody>
      </p:sp>
      <p:sp>
        <p:nvSpPr>
          <p:cNvPr id="20"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smtClean="0">
                <a:solidFill>
                  <a:schemeClr val="bg1"/>
                </a:solidFill>
                <a:latin typeface="Abadi MT Condensed Extra Bold" charset="0"/>
                <a:ea typeface="Abadi MT Condensed Extra Bold" charset="0"/>
                <a:cs typeface="Abadi MT Condensed Extra Bold" charset="0"/>
              </a:rPr>
              <a:t>                 </a:t>
            </a:r>
            <a:r>
              <a:rPr lang="en-US" sz="400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                 Market for cars </a:t>
            </a:r>
            <a:endParaRPr lang="en-US" sz="4000" dirty="0" smtClean="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8079534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Tree>
    <p:extLst>
      <p:ext uri="{BB962C8B-B14F-4D97-AF65-F5344CB8AC3E}">
        <p14:creationId xmlns:p14="http://schemas.microsoft.com/office/powerpoint/2010/main" val="18952050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5" name="TextBox 4"/>
          <p:cNvSpPr txBox="1"/>
          <p:nvPr/>
        </p:nvSpPr>
        <p:spPr>
          <a:xfrm>
            <a:off x="1082299" y="1553776"/>
            <a:ext cx="10693830" cy="5570756"/>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Subsidy: $2 for each unit sold</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How does this affect supply?</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Before: “to sell unit 200</a:t>
            </a:r>
            <a:r>
              <a:rPr lang="en-US" sz="3600" baseline="30000" dirty="0" smtClean="0"/>
              <a:t>th</a:t>
            </a:r>
            <a:r>
              <a:rPr lang="en-US" sz="3600" dirty="0" smtClean="0"/>
              <a:t>, I want $5 from consumers”</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After: </a:t>
            </a:r>
            <a:r>
              <a:rPr lang="en-US" sz="3600" dirty="0"/>
              <a:t>“to sell unit 200</a:t>
            </a:r>
            <a:r>
              <a:rPr lang="en-US" sz="3600" baseline="30000" dirty="0"/>
              <a:t>th</a:t>
            </a:r>
            <a:r>
              <a:rPr lang="en-US" sz="3600" dirty="0"/>
              <a:t>, I want </a:t>
            </a:r>
            <a:r>
              <a:rPr lang="en-US" sz="3600" dirty="0" smtClean="0"/>
              <a:t>$3 </a:t>
            </a:r>
            <a:r>
              <a:rPr lang="en-US" sz="3600" dirty="0"/>
              <a:t>from consumers”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endParaRPr lang="en-US" sz="3600" dirty="0"/>
          </a:p>
        </p:txBody>
      </p:sp>
    </p:spTree>
    <p:extLst>
      <p:ext uri="{BB962C8B-B14F-4D97-AF65-F5344CB8AC3E}">
        <p14:creationId xmlns:p14="http://schemas.microsoft.com/office/powerpoint/2010/main" val="5196294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499616" y="4503100"/>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7924" y="4241490"/>
            <a:ext cx="1390116" cy="523220"/>
          </a:xfrm>
          <a:prstGeom prst="rect">
            <a:avLst/>
          </a:prstGeom>
          <a:noFill/>
        </p:spPr>
        <p:txBody>
          <a:bodyPr wrap="square" rtlCol="0">
            <a:spAutoFit/>
          </a:bodyPr>
          <a:lstStyle/>
          <a:p>
            <a:r>
              <a:rPr lang="en-US" sz="2800" b="1" dirty="0" smtClean="0"/>
              <a:t>$3</a:t>
            </a:r>
          </a:p>
        </p:txBody>
      </p:sp>
      <p:cxnSp>
        <p:nvCxnSpPr>
          <p:cNvPr id="22" name="Straight Arrow Connector 21"/>
          <p:cNvCxnSpPr/>
          <p:nvPr/>
        </p:nvCxnSpPr>
        <p:spPr>
          <a:xfrm flipH="1">
            <a:off x="5987715" y="2840950"/>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11294" y="3162113"/>
            <a:ext cx="1390116" cy="400110"/>
          </a:xfrm>
          <a:prstGeom prst="rect">
            <a:avLst/>
          </a:prstGeom>
          <a:noFill/>
        </p:spPr>
        <p:txBody>
          <a:bodyPr wrap="square" rtlCol="0">
            <a:spAutoFit/>
          </a:bodyPr>
          <a:lstStyle/>
          <a:p>
            <a:r>
              <a:rPr lang="en-US" sz="2000" dirty="0" smtClean="0"/>
              <a:t>$2</a:t>
            </a:r>
          </a:p>
        </p:txBody>
      </p:sp>
    </p:spTree>
    <p:extLst>
      <p:ext uri="{BB962C8B-B14F-4D97-AF65-F5344CB8AC3E}">
        <p14:creationId xmlns:p14="http://schemas.microsoft.com/office/powerpoint/2010/main" val="6573126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499616" y="4503100"/>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7924" y="4241490"/>
            <a:ext cx="1390116" cy="523220"/>
          </a:xfrm>
          <a:prstGeom prst="rect">
            <a:avLst/>
          </a:prstGeom>
          <a:noFill/>
        </p:spPr>
        <p:txBody>
          <a:bodyPr wrap="square" rtlCol="0">
            <a:spAutoFit/>
          </a:bodyPr>
          <a:lstStyle/>
          <a:p>
            <a:r>
              <a:rPr lang="en-US" sz="2800" b="1" dirty="0" smtClean="0"/>
              <a:t>$3</a:t>
            </a:r>
          </a:p>
        </p:txBody>
      </p:sp>
      <p:cxnSp>
        <p:nvCxnSpPr>
          <p:cNvPr id="22" name="Straight Arrow Connector 21"/>
          <p:cNvCxnSpPr/>
          <p:nvPr/>
        </p:nvCxnSpPr>
        <p:spPr>
          <a:xfrm flipH="1">
            <a:off x="5987715" y="2840950"/>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11294" y="3162113"/>
            <a:ext cx="1390116" cy="400110"/>
          </a:xfrm>
          <a:prstGeom prst="rect">
            <a:avLst/>
          </a:prstGeom>
          <a:noFill/>
        </p:spPr>
        <p:txBody>
          <a:bodyPr wrap="square" rtlCol="0">
            <a:spAutoFit/>
          </a:bodyPr>
          <a:lstStyle/>
          <a:p>
            <a:r>
              <a:rPr lang="en-US" sz="2000" dirty="0" smtClean="0"/>
              <a:t>$2</a:t>
            </a:r>
          </a:p>
        </p:txBody>
      </p:sp>
      <p:cxnSp>
        <p:nvCxnSpPr>
          <p:cNvPr id="25" name="Straight Arrow Connector 24"/>
          <p:cNvCxnSpPr/>
          <p:nvPr/>
        </p:nvCxnSpPr>
        <p:spPr>
          <a:xfrm flipH="1">
            <a:off x="7186997" y="3021198"/>
            <a:ext cx="1089792" cy="1104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436523" y="2693006"/>
            <a:ext cx="3179467" cy="707886"/>
          </a:xfrm>
          <a:prstGeom prst="rect">
            <a:avLst/>
          </a:prstGeom>
          <a:noFill/>
        </p:spPr>
        <p:txBody>
          <a:bodyPr wrap="square" rtlCol="0">
            <a:spAutoFit/>
          </a:bodyPr>
          <a:lstStyle/>
          <a:p>
            <a:r>
              <a:rPr lang="en-US" sz="2000" b="1" dirty="0" smtClean="0"/>
              <a:t>This is the supply curve “in the eyes” of consumers</a:t>
            </a:r>
            <a:endParaRPr lang="en-US" sz="1400" b="1" baseline="-25000" dirty="0" smtClean="0"/>
          </a:p>
        </p:txBody>
      </p:sp>
    </p:spTree>
    <p:extLst>
      <p:ext uri="{BB962C8B-B14F-4D97-AF65-F5344CB8AC3E}">
        <p14:creationId xmlns:p14="http://schemas.microsoft.com/office/powerpoint/2010/main" val="9891318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a:endCxn id="24" idx="2"/>
          </p:cNvCxnSpPr>
          <p:nvPr/>
        </p:nvCxnSpPr>
        <p:spPr>
          <a:xfrm flipV="1">
            <a:off x="1499616" y="3562223"/>
            <a:ext cx="4706736" cy="9542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143788" y="2642450"/>
            <a:ext cx="7907" cy="323557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5942082" y="5869353"/>
            <a:ext cx="1390116" cy="523220"/>
          </a:xfrm>
          <a:prstGeom prst="rect">
            <a:avLst/>
          </a:prstGeom>
          <a:noFill/>
        </p:spPr>
        <p:txBody>
          <a:bodyPr wrap="square" rtlCol="0">
            <a:spAutoFit/>
          </a:bodyPr>
          <a:lstStyle/>
          <a:p>
            <a:r>
              <a:rPr lang="en-US" sz="2800" b="1" dirty="0"/>
              <a:t>3</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537330" y="2702022"/>
            <a:ext cx="4606458" cy="3664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5223" y="2490752"/>
            <a:ext cx="1390116" cy="523220"/>
          </a:xfrm>
          <a:prstGeom prst="rect">
            <a:avLst/>
          </a:prstGeom>
          <a:noFill/>
        </p:spPr>
        <p:txBody>
          <a:bodyPr wrap="square" rtlCol="0">
            <a:spAutoFit/>
          </a:bodyPr>
          <a:lstStyle/>
          <a:p>
            <a:r>
              <a:rPr lang="en-US" sz="2800" b="1" dirty="0" smtClean="0"/>
              <a:t>$7</a:t>
            </a:r>
          </a:p>
        </p:txBody>
      </p:sp>
      <p:cxnSp>
        <p:nvCxnSpPr>
          <p:cNvPr id="22" name="Straight Arrow Connector 21"/>
          <p:cNvCxnSpPr/>
          <p:nvPr/>
        </p:nvCxnSpPr>
        <p:spPr>
          <a:xfrm flipH="1">
            <a:off x="5987715" y="2840950"/>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11294" y="3162113"/>
            <a:ext cx="1390116" cy="400110"/>
          </a:xfrm>
          <a:prstGeom prst="rect">
            <a:avLst/>
          </a:prstGeom>
          <a:noFill/>
        </p:spPr>
        <p:txBody>
          <a:bodyPr wrap="square" rtlCol="0">
            <a:spAutoFit/>
          </a:bodyPr>
          <a:lstStyle/>
          <a:p>
            <a:r>
              <a:rPr lang="en-US" sz="2000" dirty="0" smtClean="0"/>
              <a:t>$2</a:t>
            </a:r>
          </a:p>
        </p:txBody>
      </p:sp>
      <p:cxnSp>
        <p:nvCxnSpPr>
          <p:cNvPr id="25" name="Straight Arrow Connector 24"/>
          <p:cNvCxnSpPr/>
          <p:nvPr/>
        </p:nvCxnSpPr>
        <p:spPr>
          <a:xfrm flipH="1">
            <a:off x="7186997" y="3021198"/>
            <a:ext cx="1089792" cy="1104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436523" y="2693006"/>
            <a:ext cx="3179467" cy="707886"/>
          </a:xfrm>
          <a:prstGeom prst="rect">
            <a:avLst/>
          </a:prstGeom>
          <a:noFill/>
        </p:spPr>
        <p:txBody>
          <a:bodyPr wrap="square" rtlCol="0">
            <a:spAutoFit/>
          </a:bodyPr>
          <a:lstStyle/>
          <a:p>
            <a:r>
              <a:rPr lang="en-US" sz="2000" b="1" dirty="0" smtClean="0"/>
              <a:t>This is the supply curve “in the eyes” of consumers</a:t>
            </a:r>
            <a:endParaRPr lang="en-US" sz="1400" b="1" baseline="-25000" dirty="0" smtClean="0"/>
          </a:p>
        </p:txBody>
      </p:sp>
    </p:spTree>
    <p:extLst>
      <p:ext uri="{BB962C8B-B14F-4D97-AF65-F5344CB8AC3E}">
        <p14:creationId xmlns:p14="http://schemas.microsoft.com/office/powerpoint/2010/main" val="21061682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5" name="TextBox 4"/>
          <p:cNvSpPr txBox="1"/>
          <p:nvPr/>
        </p:nvSpPr>
        <p:spPr>
          <a:xfrm>
            <a:off x="1082299" y="1553776"/>
            <a:ext cx="10693830" cy="3354765"/>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What is the new equilibrium?</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Who is most benefited, sellers or consumers?</a:t>
            </a:r>
            <a:endParaRPr lang="en-US" sz="3600" dirty="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endParaRPr lang="en-US" sz="3600" dirty="0"/>
          </a:p>
        </p:txBody>
      </p:sp>
    </p:spTree>
    <p:extLst>
      <p:ext uri="{BB962C8B-B14F-4D97-AF65-F5344CB8AC3E}">
        <p14:creationId xmlns:p14="http://schemas.microsoft.com/office/powerpoint/2010/main" val="13052114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40"/>
            <a:ext cx="3323669" cy="1818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400110"/>
          </a:xfrm>
          <a:prstGeom prst="rect">
            <a:avLst/>
          </a:prstGeom>
          <a:noFill/>
        </p:spPr>
        <p:txBody>
          <a:bodyPr wrap="square" rtlCol="0">
            <a:spAutoFit/>
          </a:bodyPr>
          <a:lstStyle/>
          <a:p>
            <a:r>
              <a:rPr lang="en-US" sz="20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499616" y="4105121"/>
            <a:ext cx="3875272" cy="4081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591698" y="1728495"/>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32729" y="2128872"/>
            <a:ext cx="1390116" cy="400110"/>
          </a:xfrm>
          <a:prstGeom prst="rect">
            <a:avLst/>
          </a:prstGeom>
          <a:noFill/>
        </p:spPr>
        <p:txBody>
          <a:bodyPr wrap="square" rtlCol="0">
            <a:spAutoFit/>
          </a:bodyPr>
          <a:lstStyle/>
          <a:p>
            <a:r>
              <a:rPr lang="en-US" sz="2000" dirty="0" smtClean="0"/>
              <a:t>$2</a:t>
            </a:r>
          </a:p>
        </p:txBody>
      </p:sp>
      <p:cxnSp>
        <p:nvCxnSpPr>
          <p:cNvPr id="25" name="Straight Connector 24"/>
          <p:cNvCxnSpPr/>
          <p:nvPr/>
        </p:nvCxnSpPr>
        <p:spPr>
          <a:xfrm flipV="1">
            <a:off x="1499616" y="3252702"/>
            <a:ext cx="3875272" cy="1886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374888" y="3237071"/>
            <a:ext cx="0" cy="261367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9753" y="3905066"/>
            <a:ext cx="1390116" cy="400110"/>
          </a:xfrm>
          <a:prstGeom prst="rect">
            <a:avLst/>
          </a:prstGeom>
          <a:noFill/>
        </p:spPr>
        <p:txBody>
          <a:bodyPr wrap="square" rtlCol="0">
            <a:spAutoFit/>
          </a:bodyPr>
          <a:lstStyle/>
          <a:p>
            <a:r>
              <a:rPr lang="en-US" sz="2000" b="1" smtClean="0"/>
              <a:t>$</a:t>
            </a:r>
            <a:r>
              <a:rPr lang="en-US" sz="2000" b="1"/>
              <a:t>3</a:t>
            </a:r>
            <a:r>
              <a:rPr lang="en-US" sz="2000" b="1" smtClean="0"/>
              <a:t>.75</a:t>
            </a:r>
            <a:endParaRPr lang="en-US" sz="2000" b="1" dirty="0" smtClean="0"/>
          </a:p>
        </p:txBody>
      </p:sp>
      <p:sp>
        <p:nvSpPr>
          <p:cNvPr id="31" name="TextBox 30"/>
          <p:cNvSpPr txBox="1"/>
          <p:nvPr/>
        </p:nvSpPr>
        <p:spPr>
          <a:xfrm>
            <a:off x="709753" y="3076365"/>
            <a:ext cx="1390116" cy="400110"/>
          </a:xfrm>
          <a:prstGeom prst="rect">
            <a:avLst/>
          </a:prstGeom>
          <a:noFill/>
        </p:spPr>
        <p:txBody>
          <a:bodyPr wrap="square" rtlCol="0">
            <a:spAutoFit/>
          </a:bodyPr>
          <a:lstStyle/>
          <a:p>
            <a:r>
              <a:rPr lang="en-US" sz="2000" b="1" dirty="0" smtClean="0"/>
              <a:t>$5.75</a:t>
            </a:r>
          </a:p>
        </p:txBody>
      </p:sp>
      <p:sp>
        <p:nvSpPr>
          <p:cNvPr id="32" name="TextBox 31"/>
          <p:cNvSpPr txBox="1"/>
          <p:nvPr/>
        </p:nvSpPr>
        <p:spPr>
          <a:xfrm>
            <a:off x="5034082" y="5850748"/>
            <a:ext cx="1390116" cy="523220"/>
          </a:xfrm>
          <a:prstGeom prst="rect">
            <a:avLst/>
          </a:prstGeom>
          <a:noFill/>
        </p:spPr>
        <p:txBody>
          <a:bodyPr wrap="square" rtlCol="0">
            <a:spAutoFit/>
          </a:bodyPr>
          <a:lstStyle/>
          <a:p>
            <a:r>
              <a:rPr lang="en-US" sz="2800" b="1" dirty="0" smtClean="0"/>
              <a:t>225</a:t>
            </a:r>
          </a:p>
        </p:txBody>
      </p:sp>
    </p:spTree>
    <p:extLst>
      <p:ext uri="{BB962C8B-B14F-4D97-AF65-F5344CB8AC3E}">
        <p14:creationId xmlns:p14="http://schemas.microsoft.com/office/powerpoint/2010/main" val="11175245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40"/>
            <a:ext cx="3323669" cy="1818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400110"/>
          </a:xfrm>
          <a:prstGeom prst="rect">
            <a:avLst/>
          </a:prstGeom>
          <a:noFill/>
        </p:spPr>
        <p:txBody>
          <a:bodyPr wrap="square" rtlCol="0">
            <a:spAutoFit/>
          </a:bodyPr>
          <a:lstStyle/>
          <a:p>
            <a:r>
              <a:rPr lang="en-US" sz="20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499616" y="4105121"/>
            <a:ext cx="3875272" cy="4081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591698" y="1728495"/>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32729" y="2128872"/>
            <a:ext cx="1390116" cy="400110"/>
          </a:xfrm>
          <a:prstGeom prst="rect">
            <a:avLst/>
          </a:prstGeom>
          <a:noFill/>
        </p:spPr>
        <p:txBody>
          <a:bodyPr wrap="square" rtlCol="0">
            <a:spAutoFit/>
          </a:bodyPr>
          <a:lstStyle/>
          <a:p>
            <a:r>
              <a:rPr lang="en-US" sz="2000" dirty="0" smtClean="0"/>
              <a:t>$2</a:t>
            </a:r>
          </a:p>
        </p:txBody>
      </p:sp>
      <p:cxnSp>
        <p:nvCxnSpPr>
          <p:cNvPr id="25" name="Straight Connector 24"/>
          <p:cNvCxnSpPr/>
          <p:nvPr/>
        </p:nvCxnSpPr>
        <p:spPr>
          <a:xfrm flipV="1">
            <a:off x="1499616" y="3252702"/>
            <a:ext cx="3875272" cy="1886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374888" y="3237071"/>
            <a:ext cx="0" cy="261367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9753" y="3905066"/>
            <a:ext cx="1390116" cy="400110"/>
          </a:xfrm>
          <a:prstGeom prst="rect">
            <a:avLst/>
          </a:prstGeom>
          <a:noFill/>
        </p:spPr>
        <p:txBody>
          <a:bodyPr wrap="square" rtlCol="0">
            <a:spAutoFit/>
          </a:bodyPr>
          <a:lstStyle/>
          <a:p>
            <a:r>
              <a:rPr lang="en-US" sz="2000" b="1" dirty="0" smtClean="0"/>
              <a:t>$3.75</a:t>
            </a:r>
            <a:endParaRPr lang="en-US" sz="2000" b="1" dirty="0" smtClean="0"/>
          </a:p>
        </p:txBody>
      </p:sp>
      <p:sp>
        <p:nvSpPr>
          <p:cNvPr id="31" name="TextBox 30"/>
          <p:cNvSpPr txBox="1"/>
          <p:nvPr/>
        </p:nvSpPr>
        <p:spPr>
          <a:xfrm>
            <a:off x="709753" y="3076365"/>
            <a:ext cx="1390116" cy="400110"/>
          </a:xfrm>
          <a:prstGeom prst="rect">
            <a:avLst/>
          </a:prstGeom>
          <a:noFill/>
        </p:spPr>
        <p:txBody>
          <a:bodyPr wrap="square" rtlCol="0">
            <a:spAutoFit/>
          </a:bodyPr>
          <a:lstStyle/>
          <a:p>
            <a:r>
              <a:rPr lang="en-US" sz="2000" b="1" dirty="0" smtClean="0"/>
              <a:t>$5.75</a:t>
            </a:r>
          </a:p>
        </p:txBody>
      </p:sp>
      <p:sp>
        <p:nvSpPr>
          <p:cNvPr id="32" name="TextBox 31"/>
          <p:cNvSpPr txBox="1"/>
          <p:nvPr/>
        </p:nvSpPr>
        <p:spPr>
          <a:xfrm>
            <a:off x="5034082" y="5850748"/>
            <a:ext cx="1390116" cy="523220"/>
          </a:xfrm>
          <a:prstGeom prst="rect">
            <a:avLst/>
          </a:prstGeom>
          <a:noFill/>
        </p:spPr>
        <p:txBody>
          <a:bodyPr wrap="square" rtlCol="0">
            <a:spAutoFit/>
          </a:bodyPr>
          <a:lstStyle/>
          <a:p>
            <a:r>
              <a:rPr lang="en-US" sz="2800" b="1" dirty="0" smtClean="0"/>
              <a:t>225</a:t>
            </a:r>
          </a:p>
        </p:txBody>
      </p:sp>
      <p:cxnSp>
        <p:nvCxnSpPr>
          <p:cNvPr id="29" name="Straight Arrow Connector 28"/>
          <p:cNvCxnSpPr/>
          <p:nvPr/>
        </p:nvCxnSpPr>
        <p:spPr>
          <a:xfrm flipH="1">
            <a:off x="5729142" y="4096199"/>
            <a:ext cx="1073102" cy="8923"/>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729142" y="3268116"/>
            <a:ext cx="1073102" cy="8923"/>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57902" y="3820813"/>
            <a:ext cx="3442988" cy="523220"/>
          </a:xfrm>
          <a:prstGeom prst="rect">
            <a:avLst/>
          </a:prstGeom>
          <a:noFill/>
        </p:spPr>
        <p:txBody>
          <a:bodyPr wrap="square" rtlCol="0">
            <a:spAutoFit/>
          </a:bodyPr>
          <a:lstStyle/>
          <a:p>
            <a:r>
              <a:rPr lang="en-US" sz="2800" b="1" smtClean="0"/>
              <a:t>Price consumers pay </a:t>
            </a:r>
            <a:endParaRPr lang="en-US" sz="2800" b="1" dirty="0" smtClean="0"/>
          </a:p>
        </p:txBody>
      </p:sp>
      <p:sp>
        <p:nvSpPr>
          <p:cNvPr id="35" name="TextBox 34"/>
          <p:cNvSpPr txBox="1"/>
          <p:nvPr/>
        </p:nvSpPr>
        <p:spPr>
          <a:xfrm>
            <a:off x="6917561" y="2981660"/>
            <a:ext cx="3934932" cy="523220"/>
          </a:xfrm>
          <a:prstGeom prst="rect">
            <a:avLst/>
          </a:prstGeom>
          <a:noFill/>
        </p:spPr>
        <p:txBody>
          <a:bodyPr wrap="square" rtlCol="0">
            <a:spAutoFit/>
          </a:bodyPr>
          <a:lstStyle/>
          <a:p>
            <a:r>
              <a:rPr lang="en-US" sz="2800" b="1" dirty="0" smtClean="0"/>
              <a:t>Price stalls receive</a:t>
            </a:r>
          </a:p>
        </p:txBody>
      </p:sp>
    </p:spTree>
    <p:extLst>
      <p:ext uri="{BB962C8B-B14F-4D97-AF65-F5344CB8AC3E}">
        <p14:creationId xmlns:p14="http://schemas.microsoft.com/office/powerpoint/2010/main" val="6975895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40"/>
            <a:ext cx="3323669" cy="1818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400110"/>
          </a:xfrm>
          <a:prstGeom prst="rect">
            <a:avLst/>
          </a:prstGeom>
          <a:noFill/>
        </p:spPr>
        <p:txBody>
          <a:bodyPr wrap="square" rtlCol="0">
            <a:spAutoFit/>
          </a:bodyPr>
          <a:lstStyle/>
          <a:p>
            <a:r>
              <a:rPr lang="en-US" sz="2000" b="1" dirty="0" smtClean="0"/>
              <a:t>$5</a:t>
            </a:r>
          </a:p>
        </p:txBody>
      </p:sp>
      <p:sp>
        <p:nvSpPr>
          <p:cNvPr id="28" name="TextBox 27"/>
          <p:cNvSpPr txBox="1"/>
          <p:nvPr/>
        </p:nvSpPr>
        <p:spPr>
          <a:xfrm>
            <a:off x="4406144" y="5865113"/>
            <a:ext cx="1390116" cy="523220"/>
          </a:xfrm>
          <a:prstGeom prst="rect">
            <a:avLst/>
          </a:prstGeom>
          <a:noFill/>
        </p:spPr>
        <p:txBody>
          <a:bodyPr wrap="square" rtlCol="0">
            <a:spAutoFit/>
          </a:bodyPr>
          <a:lstStyle/>
          <a:p>
            <a:r>
              <a:rPr lang="en-US" sz="2800" b="1" smtClean="0"/>
              <a:t>200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V="1">
            <a:off x="1499616" y="4105121"/>
            <a:ext cx="3875272" cy="4081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591698" y="1728495"/>
            <a:ext cx="9539" cy="79224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32729" y="2128872"/>
            <a:ext cx="1390116" cy="400110"/>
          </a:xfrm>
          <a:prstGeom prst="rect">
            <a:avLst/>
          </a:prstGeom>
          <a:noFill/>
        </p:spPr>
        <p:txBody>
          <a:bodyPr wrap="square" rtlCol="0">
            <a:spAutoFit/>
          </a:bodyPr>
          <a:lstStyle/>
          <a:p>
            <a:r>
              <a:rPr lang="en-US" sz="2000" dirty="0" smtClean="0"/>
              <a:t>$2</a:t>
            </a:r>
          </a:p>
        </p:txBody>
      </p:sp>
      <p:cxnSp>
        <p:nvCxnSpPr>
          <p:cNvPr id="25" name="Straight Connector 24"/>
          <p:cNvCxnSpPr/>
          <p:nvPr/>
        </p:nvCxnSpPr>
        <p:spPr>
          <a:xfrm flipV="1">
            <a:off x="1499616" y="3252702"/>
            <a:ext cx="3875272" cy="1886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374888" y="3237071"/>
            <a:ext cx="0" cy="261367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9753" y="3905066"/>
            <a:ext cx="1390116" cy="400110"/>
          </a:xfrm>
          <a:prstGeom prst="rect">
            <a:avLst/>
          </a:prstGeom>
          <a:noFill/>
        </p:spPr>
        <p:txBody>
          <a:bodyPr wrap="square" rtlCol="0">
            <a:spAutoFit/>
          </a:bodyPr>
          <a:lstStyle/>
          <a:p>
            <a:r>
              <a:rPr lang="en-US" sz="2000" b="1" dirty="0" smtClean="0"/>
              <a:t>$3.75</a:t>
            </a:r>
            <a:endParaRPr lang="en-US" sz="2000" b="1" dirty="0" smtClean="0"/>
          </a:p>
        </p:txBody>
      </p:sp>
      <p:sp>
        <p:nvSpPr>
          <p:cNvPr id="31" name="TextBox 30"/>
          <p:cNvSpPr txBox="1"/>
          <p:nvPr/>
        </p:nvSpPr>
        <p:spPr>
          <a:xfrm>
            <a:off x="709753" y="3076365"/>
            <a:ext cx="1390116" cy="400110"/>
          </a:xfrm>
          <a:prstGeom prst="rect">
            <a:avLst/>
          </a:prstGeom>
          <a:noFill/>
        </p:spPr>
        <p:txBody>
          <a:bodyPr wrap="square" rtlCol="0">
            <a:spAutoFit/>
          </a:bodyPr>
          <a:lstStyle/>
          <a:p>
            <a:r>
              <a:rPr lang="en-US" sz="2000" b="1" dirty="0" smtClean="0"/>
              <a:t>$5.75</a:t>
            </a:r>
          </a:p>
        </p:txBody>
      </p:sp>
      <p:sp>
        <p:nvSpPr>
          <p:cNvPr id="32" name="TextBox 31"/>
          <p:cNvSpPr txBox="1"/>
          <p:nvPr/>
        </p:nvSpPr>
        <p:spPr>
          <a:xfrm>
            <a:off x="5034084" y="5876071"/>
            <a:ext cx="1390116" cy="523220"/>
          </a:xfrm>
          <a:prstGeom prst="rect">
            <a:avLst/>
          </a:prstGeom>
          <a:noFill/>
        </p:spPr>
        <p:txBody>
          <a:bodyPr wrap="square" rtlCol="0">
            <a:spAutoFit/>
          </a:bodyPr>
          <a:lstStyle/>
          <a:p>
            <a:r>
              <a:rPr lang="en-US" sz="2800" b="1" dirty="0" smtClean="0"/>
              <a:t>225</a:t>
            </a:r>
          </a:p>
        </p:txBody>
      </p:sp>
      <p:cxnSp>
        <p:nvCxnSpPr>
          <p:cNvPr id="29" name="Straight Arrow Connector 28"/>
          <p:cNvCxnSpPr/>
          <p:nvPr/>
        </p:nvCxnSpPr>
        <p:spPr>
          <a:xfrm flipH="1">
            <a:off x="5729142" y="4096199"/>
            <a:ext cx="1073102" cy="8923"/>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729142" y="3268116"/>
            <a:ext cx="1073102" cy="8923"/>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57902" y="3820813"/>
            <a:ext cx="3442988" cy="523220"/>
          </a:xfrm>
          <a:prstGeom prst="rect">
            <a:avLst/>
          </a:prstGeom>
          <a:noFill/>
        </p:spPr>
        <p:txBody>
          <a:bodyPr wrap="square" rtlCol="0">
            <a:spAutoFit/>
          </a:bodyPr>
          <a:lstStyle/>
          <a:p>
            <a:r>
              <a:rPr lang="en-US" sz="2800" b="1" smtClean="0"/>
              <a:t>Price consumers pay </a:t>
            </a:r>
            <a:endParaRPr lang="en-US" sz="2800" b="1" dirty="0" smtClean="0"/>
          </a:p>
        </p:txBody>
      </p:sp>
      <p:sp>
        <p:nvSpPr>
          <p:cNvPr id="35" name="TextBox 34"/>
          <p:cNvSpPr txBox="1"/>
          <p:nvPr/>
        </p:nvSpPr>
        <p:spPr>
          <a:xfrm>
            <a:off x="6917561" y="2981660"/>
            <a:ext cx="3934932" cy="523220"/>
          </a:xfrm>
          <a:prstGeom prst="rect">
            <a:avLst/>
          </a:prstGeom>
          <a:noFill/>
        </p:spPr>
        <p:txBody>
          <a:bodyPr wrap="square" rtlCol="0">
            <a:spAutoFit/>
          </a:bodyPr>
          <a:lstStyle/>
          <a:p>
            <a:r>
              <a:rPr lang="en-US" sz="2800" b="1" dirty="0" smtClean="0"/>
              <a:t>Price stalls receive</a:t>
            </a:r>
          </a:p>
        </p:txBody>
      </p:sp>
      <p:sp>
        <p:nvSpPr>
          <p:cNvPr id="36" name="Left Brace 35"/>
          <p:cNvSpPr/>
          <p:nvPr/>
        </p:nvSpPr>
        <p:spPr>
          <a:xfrm>
            <a:off x="1717375" y="3634235"/>
            <a:ext cx="222068" cy="507244"/>
          </a:xfrm>
          <a:prstGeom prst="leftBrace">
            <a:avLst>
              <a:gd name="adj1" fmla="val 34803"/>
              <a:gd name="adj2" fmla="val 51376"/>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p:cNvSpPr/>
          <p:nvPr/>
        </p:nvSpPr>
        <p:spPr>
          <a:xfrm>
            <a:off x="2099869" y="3283921"/>
            <a:ext cx="106440" cy="327971"/>
          </a:xfrm>
          <a:prstGeom prst="leftBrace">
            <a:avLst>
              <a:gd name="adj1" fmla="val 34803"/>
              <a:gd name="adj2" fmla="val 51376"/>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929352" y="3695263"/>
            <a:ext cx="3442988" cy="369332"/>
          </a:xfrm>
          <a:prstGeom prst="rect">
            <a:avLst/>
          </a:prstGeom>
          <a:noFill/>
        </p:spPr>
        <p:txBody>
          <a:bodyPr wrap="square" rtlCol="0">
            <a:spAutoFit/>
          </a:bodyPr>
          <a:lstStyle/>
          <a:p>
            <a:r>
              <a:rPr lang="en-US" dirty="0" smtClean="0"/>
              <a:t>Gain consumers</a:t>
            </a:r>
          </a:p>
        </p:txBody>
      </p:sp>
      <p:sp>
        <p:nvSpPr>
          <p:cNvPr id="39" name="TextBox 38"/>
          <p:cNvSpPr txBox="1"/>
          <p:nvPr/>
        </p:nvSpPr>
        <p:spPr>
          <a:xfrm>
            <a:off x="2163406" y="3252702"/>
            <a:ext cx="3442988" cy="369332"/>
          </a:xfrm>
          <a:prstGeom prst="rect">
            <a:avLst/>
          </a:prstGeom>
          <a:noFill/>
        </p:spPr>
        <p:txBody>
          <a:bodyPr wrap="square" rtlCol="0">
            <a:spAutoFit/>
          </a:bodyPr>
          <a:lstStyle/>
          <a:p>
            <a:r>
              <a:rPr lang="en-US" dirty="0" smtClean="0"/>
              <a:t>Gain sellers</a:t>
            </a:r>
          </a:p>
        </p:txBody>
      </p:sp>
    </p:spTree>
    <p:extLst>
      <p:ext uri="{BB962C8B-B14F-4D97-AF65-F5344CB8AC3E}">
        <p14:creationId xmlns:p14="http://schemas.microsoft.com/office/powerpoint/2010/main" val="3578169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5" name="TextBox 4"/>
          <p:cNvSpPr txBox="1"/>
          <p:nvPr/>
        </p:nvSpPr>
        <p:spPr>
          <a:xfrm>
            <a:off x="1082299" y="1553776"/>
            <a:ext cx="10693830" cy="1754326"/>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How about welfare gains?</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Consumer, Producer, Total Surplus</a:t>
            </a:r>
            <a:endParaRPr lang="en-US" sz="3600" dirty="0"/>
          </a:p>
        </p:txBody>
      </p:sp>
    </p:spTree>
    <p:extLst>
      <p:ext uri="{BB962C8B-B14F-4D97-AF65-F5344CB8AC3E}">
        <p14:creationId xmlns:p14="http://schemas.microsoft.com/office/powerpoint/2010/main" val="2011711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COE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4070350"/>
            <a:ext cx="9448800" cy="2247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74" y="1180096"/>
            <a:ext cx="3757613" cy="2596725"/>
          </a:xfrm>
          <a:prstGeom prst="rect">
            <a:avLst/>
          </a:prstGeom>
        </p:spPr>
      </p:pic>
    </p:spTree>
    <p:extLst>
      <p:ext uri="{BB962C8B-B14F-4D97-AF65-F5344CB8AC3E}">
        <p14:creationId xmlns:p14="http://schemas.microsoft.com/office/powerpoint/2010/main" val="11708441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009418" y="1155827"/>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cxnSp>
        <p:nvCxnSpPr>
          <p:cNvPr id="18" name="Straight Connector 17"/>
          <p:cNvCxnSpPr/>
          <p:nvPr/>
        </p:nvCxnSpPr>
        <p:spPr>
          <a:xfrm flipH="1">
            <a:off x="3161450" y="1821096"/>
            <a:ext cx="5477605" cy="3814089"/>
          </a:xfrm>
          <a:prstGeom prst="line">
            <a:avLst/>
          </a:prstGeom>
          <a:ln w="34925">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39055" y="1222505"/>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Tree>
    <p:extLst>
      <p:ext uri="{BB962C8B-B14F-4D97-AF65-F5344CB8AC3E}">
        <p14:creationId xmlns:p14="http://schemas.microsoft.com/office/powerpoint/2010/main" val="1636804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Tree>
    <p:extLst>
      <p:ext uri="{BB962C8B-B14F-4D97-AF65-F5344CB8AC3E}">
        <p14:creationId xmlns:p14="http://schemas.microsoft.com/office/powerpoint/2010/main" val="12826089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2094933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9900176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394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29713" y="2276059"/>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1615747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29713" y="22760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003447" y="297619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5360554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569016" y="2773235"/>
            <a:ext cx="2361374" cy="523120"/>
          </a:xfrm>
          <a:prstGeom prst="rect">
            <a:avLst/>
          </a:prstGeom>
          <a:solidFill>
            <a:srgbClr val="00B0F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99531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894" y="1453243"/>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569016" y="2773235"/>
            <a:ext cx="2361374" cy="523120"/>
          </a:xfrm>
          <a:prstGeom prst="rect">
            <a:avLst/>
          </a:prstGeom>
          <a:solidFill>
            <a:srgbClr val="00B0F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43950" y="2865518"/>
            <a:ext cx="2441796" cy="338554"/>
          </a:xfrm>
          <a:prstGeom prst="rect">
            <a:avLst/>
          </a:prstGeom>
          <a:noFill/>
        </p:spPr>
        <p:txBody>
          <a:bodyPr wrap="square" rtlCol="0">
            <a:spAutoFit/>
          </a:bodyPr>
          <a:lstStyle/>
          <a:p>
            <a:r>
              <a:rPr lang="en-US" sz="1600" b="1" dirty="0" smtClean="0"/>
              <a:t>Gov. expenditure</a:t>
            </a:r>
            <a:endParaRPr lang="en-US" sz="1100" b="1" baseline="-25000" dirty="0" smtClean="0"/>
          </a:p>
        </p:txBody>
      </p:sp>
    </p:spTree>
    <p:extLst>
      <p:ext uri="{BB962C8B-B14F-4D97-AF65-F5344CB8AC3E}">
        <p14:creationId xmlns:p14="http://schemas.microsoft.com/office/powerpoint/2010/main" val="10551655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872" y="1480454"/>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569016" y="2773235"/>
            <a:ext cx="2361374" cy="523120"/>
          </a:xfrm>
          <a:prstGeom prst="rect">
            <a:avLst/>
          </a:prstGeom>
          <a:solidFill>
            <a:srgbClr val="00B0F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43950" y="2865518"/>
            <a:ext cx="2441796" cy="338554"/>
          </a:xfrm>
          <a:prstGeom prst="rect">
            <a:avLst/>
          </a:prstGeom>
          <a:noFill/>
        </p:spPr>
        <p:txBody>
          <a:bodyPr wrap="square" rtlCol="0">
            <a:spAutoFit/>
          </a:bodyPr>
          <a:lstStyle/>
          <a:p>
            <a:r>
              <a:rPr lang="en-US" sz="1600" b="1" dirty="0" smtClean="0"/>
              <a:t>Gov. expenditure</a:t>
            </a:r>
            <a:endParaRPr lang="en-US" sz="1100" b="1" baseline="-25000" dirty="0" smtClean="0"/>
          </a:p>
        </p:txBody>
      </p:sp>
      <p:sp>
        <p:nvSpPr>
          <p:cNvPr id="21" name="Triangle 20"/>
          <p:cNvSpPr/>
          <p:nvPr/>
        </p:nvSpPr>
        <p:spPr>
          <a:xfrm rot="16200000">
            <a:off x="8496047" y="2863284"/>
            <a:ext cx="531084" cy="350984"/>
          </a:xfrm>
          <a:prstGeom prst="triangle">
            <a:avLst>
              <a:gd name="adj" fmla="val 567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928596" y="282907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cxnSp>
        <p:nvCxnSpPr>
          <p:cNvPr id="23" name="Straight Arrow Connector 22"/>
          <p:cNvCxnSpPr/>
          <p:nvPr/>
        </p:nvCxnSpPr>
        <p:spPr>
          <a:xfrm flipH="1">
            <a:off x="8943765" y="301861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392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sp>
        <p:nvSpPr>
          <p:cNvPr id="9"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COE Singapore</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51780" y="1154624"/>
            <a:ext cx="79247" cy="46975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4" name="TextBox 13"/>
          <p:cNvSpPr txBox="1"/>
          <p:nvPr/>
        </p:nvSpPr>
        <p:spPr>
          <a:xfrm>
            <a:off x="4760634" y="1154624"/>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Tree>
    <p:extLst>
      <p:ext uri="{BB962C8B-B14F-4D97-AF65-F5344CB8AC3E}">
        <p14:creationId xmlns:p14="http://schemas.microsoft.com/office/powerpoint/2010/main" val="4412921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Comparing Surplus before and after</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872" y="1480454"/>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569016" y="2773235"/>
            <a:ext cx="2361374" cy="523120"/>
          </a:xfrm>
          <a:prstGeom prst="rect">
            <a:avLst/>
          </a:prstGeom>
          <a:solidFill>
            <a:srgbClr val="00B0F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43950" y="2865518"/>
            <a:ext cx="2441796" cy="338554"/>
          </a:xfrm>
          <a:prstGeom prst="rect">
            <a:avLst/>
          </a:prstGeom>
          <a:noFill/>
        </p:spPr>
        <p:txBody>
          <a:bodyPr wrap="square" rtlCol="0">
            <a:spAutoFit/>
          </a:bodyPr>
          <a:lstStyle/>
          <a:p>
            <a:r>
              <a:rPr lang="en-US" sz="1600" b="1" dirty="0" smtClean="0"/>
              <a:t>Gov. expenditure</a:t>
            </a:r>
            <a:endParaRPr lang="en-US" sz="1100" b="1" baseline="-25000" dirty="0" smtClean="0"/>
          </a:p>
        </p:txBody>
      </p:sp>
      <p:sp>
        <p:nvSpPr>
          <p:cNvPr id="21" name="Triangle 20"/>
          <p:cNvSpPr/>
          <p:nvPr/>
        </p:nvSpPr>
        <p:spPr>
          <a:xfrm rot="16200000">
            <a:off x="8496047" y="2863284"/>
            <a:ext cx="531084" cy="350984"/>
          </a:xfrm>
          <a:prstGeom prst="triangle">
            <a:avLst>
              <a:gd name="adj" fmla="val 567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928596" y="282907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cxnSp>
        <p:nvCxnSpPr>
          <p:cNvPr id="23" name="Straight Arrow Connector 22"/>
          <p:cNvCxnSpPr/>
          <p:nvPr/>
        </p:nvCxnSpPr>
        <p:spPr>
          <a:xfrm flipH="1">
            <a:off x="8943765" y="301861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2234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smtClean="0">
                <a:solidFill>
                  <a:schemeClr val="bg1"/>
                </a:solidFill>
                <a:latin typeface="Abadi MT Condensed Extra Bold" charset="0"/>
                <a:ea typeface="Abadi MT Condensed Extra Bold" charset="0"/>
                <a:cs typeface="Abadi MT Condensed Extra Bold" charset="0"/>
              </a:rPr>
              <a:t>                  Comparing Surplus before and after</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872" y="1480454"/>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21" name="Triangle 20"/>
          <p:cNvSpPr/>
          <p:nvPr/>
        </p:nvSpPr>
        <p:spPr>
          <a:xfrm rot="16200000">
            <a:off x="8496047" y="2863284"/>
            <a:ext cx="531084" cy="350984"/>
          </a:xfrm>
          <a:prstGeom prst="triangle">
            <a:avLst>
              <a:gd name="adj" fmla="val 567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928596" y="282907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cxnSp>
        <p:nvCxnSpPr>
          <p:cNvPr id="23" name="Straight Arrow Connector 22"/>
          <p:cNvCxnSpPr/>
          <p:nvPr/>
        </p:nvCxnSpPr>
        <p:spPr>
          <a:xfrm flipH="1">
            <a:off x="8943765" y="301861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59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91667E-6 3.7037E-6 L 0.47851 0.03078 " pathEditMode="relative" rAng="0" ptsTypes="AA">
                                      <p:cBhvr>
                                        <p:cTn id="6" dur="2000" fill="hold"/>
                                        <p:tgtEl>
                                          <p:spTgt spid="10"/>
                                        </p:tgtEl>
                                        <p:attrNameLst>
                                          <p:attrName>ppt_x</p:attrName>
                                          <p:attrName>ppt_y</p:attrName>
                                        </p:attrNameLst>
                                      </p:cBhvr>
                                      <p:rCtr x="23919"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Comparing Surplus before and after</a:t>
            </a:r>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3" y="1538349"/>
            <a:ext cx="5925787" cy="3173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872" y="1480454"/>
            <a:ext cx="5925787" cy="3173491"/>
          </a:xfrm>
          <a:prstGeom prst="rect">
            <a:avLst/>
          </a:prstGeom>
        </p:spPr>
      </p:pic>
      <p:sp>
        <p:nvSpPr>
          <p:cNvPr id="8" name="TextBox 7"/>
          <p:cNvSpPr txBox="1"/>
          <p:nvPr/>
        </p:nvSpPr>
        <p:spPr>
          <a:xfrm>
            <a:off x="1858390" y="1034131"/>
            <a:ext cx="3442988" cy="461665"/>
          </a:xfrm>
          <a:prstGeom prst="rect">
            <a:avLst/>
          </a:prstGeom>
          <a:noFill/>
        </p:spPr>
        <p:txBody>
          <a:bodyPr wrap="square" rtlCol="0">
            <a:spAutoFit/>
          </a:bodyPr>
          <a:lstStyle/>
          <a:p>
            <a:r>
              <a:rPr lang="en-US" sz="2400" b="1" dirty="0" smtClean="0"/>
              <a:t>Before subsidy</a:t>
            </a:r>
          </a:p>
        </p:txBody>
      </p:sp>
      <p:sp>
        <p:nvSpPr>
          <p:cNvPr id="9" name="TextBox 8"/>
          <p:cNvSpPr txBox="1"/>
          <p:nvPr/>
        </p:nvSpPr>
        <p:spPr>
          <a:xfrm>
            <a:off x="7699071" y="1018789"/>
            <a:ext cx="3442988" cy="461665"/>
          </a:xfrm>
          <a:prstGeom prst="rect">
            <a:avLst/>
          </a:prstGeom>
          <a:noFill/>
        </p:spPr>
        <p:txBody>
          <a:bodyPr wrap="square" rtlCol="0">
            <a:spAutoFit/>
          </a:bodyPr>
          <a:lstStyle/>
          <a:p>
            <a:r>
              <a:rPr lang="en-US" sz="2400" b="1" dirty="0" smtClean="0"/>
              <a:t>After subsidy</a:t>
            </a:r>
          </a:p>
        </p:txBody>
      </p:sp>
      <p:sp>
        <p:nvSpPr>
          <p:cNvPr id="10" name="Right Triangle 9"/>
          <p:cNvSpPr/>
          <p:nvPr/>
        </p:nvSpPr>
        <p:spPr>
          <a:xfrm>
            <a:off x="726831" y="1391139"/>
            <a:ext cx="2008554" cy="171157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3" name="TextBox 12"/>
          <p:cNvSpPr txBox="1"/>
          <p:nvPr/>
        </p:nvSpPr>
        <p:spPr>
          <a:xfrm>
            <a:off x="1286142" y="319302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cxnSp>
        <p:nvCxnSpPr>
          <p:cNvPr id="14" name="Straight Connector 13"/>
          <p:cNvCxnSpPr/>
          <p:nvPr/>
        </p:nvCxnSpPr>
        <p:spPr>
          <a:xfrm flipV="1">
            <a:off x="8937078" y="2773235"/>
            <a:ext cx="6688" cy="16062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6558844" y="1368137"/>
            <a:ext cx="2378234" cy="1928219"/>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43950" y="194925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7" name="Right Triangle 16"/>
          <p:cNvSpPr/>
          <p:nvPr/>
        </p:nvSpPr>
        <p:spPr>
          <a:xfrm rot="5400000">
            <a:off x="6949063" y="2392334"/>
            <a:ext cx="1594591" cy="236806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2617" y="342334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21" name="Triangle 20"/>
          <p:cNvSpPr/>
          <p:nvPr/>
        </p:nvSpPr>
        <p:spPr>
          <a:xfrm rot="16200000">
            <a:off x="8496047" y="2863284"/>
            <a:ext cx="531084" cy="350984"/>
          </a:xfrm>
          <a:prstGeom prst="triangle">
            <a:avLst>
              <a:gd name="adj" fmla="val 567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928596" y="282907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cxnSp>
        <p:nvCxnSpPr>
          <p:cNvPr id="23" name="Straight Arrow Connector 22"/>
          <p:cNvCxnSpPr/>
          <p:nvPr/>
        </p:nvCxnSpPr>
        <p:spPr>
          <a:xfrm flipH="1">
            <a:off x="8943765" y="301861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ight Triangle 11"/>
          <p:cNvSpPr/>
          <p:nvPr/>
        </p:nvSpPr>
        <p:spPr>
          <a:xfrm rot="5400000">
            <a:off x="1050515" y="2779024"/>
            <a:ext cx="1361185" cy="200855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24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2 -0.00069 L 0.47968 -0.04699 " pathEditMode="relative" rAng="0" ptsTypes="AA">
                                      <p:cBhvr>
                                        <p:cTn id="6" dur="2000" fill="hold"/>
                                        <p:tgtEl>
                                          <p:spTgt spid="12"/>
                                        </p:tgtEl>
                                        <p:attrNameLst>
                                          <p:attrName>ppt_x</p:attrName>
                                          <p:attrName>ppt_y</p:attrName>
                                        </p:attrNameLst>
                                      </p:cBhvr>
                                      <p:rCtr x="24089"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Subsidies</a:t>
            </a:r>
          </a:p>
        </p:txBody>
      </p:sp>
      <p:sp>
        <p:nvSpPr>
          <p:cNvPr id="5" name="TextBox 4"/>
          <p:cNvSpPr txBox="1"/>
          <p:nvPr/>
        </p:nvSpPr>
        <p:spPr>
          <a:xfrm>
            <a:off x="638953" y="1165849"/>
            <a:ext cx="10693830" cy="3539430"/>
          </a:xfrm>
          <a:prstGeom prst="rect">
            <a:avLst/>
          </a:prstGeom>
          <a:noFill/>
        </p:spPr>
        <p:txBody>
          <a:bodyPr wrap="square" rtlCol="0">
            <a:spAutoFit/>
          </a:bodyPr>
          <a:lstStyle/>
          <a:p>
            <a:pPr marL="457200" indent="-457200">
              <a:buClr>
                <a:srgbClr val="0F14F5"/>
              </a:buClr>
              <a:buSzPct val="104000"/>
              <a:buFont typeface="Arial" charset="0"/>
              <a:buChar char="•"/>
            </a:pPr>
            <a:r>
              <a:rPr lang="en-US" sz="3200" dirty="0" smtClean="0"/>
              <a:t>Consumers and producers of that good are happier</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Socially inefficient: Too much consumed of a given good</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Tax payers bear the cost</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Subsidies are strategic decisions by governments:</a:t>
            </a:r>
          </a:p>
        </p:txBody>
      </p:sp>
    </p:spTree>
    <p:extLst>
      <p:ext uri="{BB962C8B-B14F-4D97-AF65-F5344CB8AC3E}">
        <p14:creationId xmlns:p14="http://schemas.microsoft.com/office/powerpoint/2010/main" val="417367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Subsidies</a:t>
            </a:r>
          </a:p>
        </p:txBody>
      </p:sp>
      <p:sp>
        <p:nvSpPr>
          <p:cNvPr id="5" name="TextBox 4"/>
          <p:cNvSpPr txBox="1"/>
          <p:nvPr/>
        </p:nvSpPr>
        <p:spPr>
          <a:xfrm>
            <a:off x="638953" y="1165849"/>
            <a:ext cx="10693830" cy="5509200"/>
          </a:xfrm>
          <a:prstGeom prst="rect">
            <a:avLst/>
          </a:prstGeom>
          <a:noFill/>
        </p:spPr>
        <p:txBody>
          <a:bodyPr wrap="square" rtlCol="0">
            <a:spAutoFit/>
          </a:bodyPr>
          <a:lstStyle/>
          <a:p>
            <a:pPr marL="457200" indent="-457200">
              <a:buClr>
                <a:srgbClr val="0F14F5"/>
              </a:buClr>
              <a:buSzPct val="104000"/>
              <a:buFont typeface="Arial" charset="0"/>
              <a:buChar char="•"/>
            </a:pPr>
            <a:r>
              <a:rPr lang="en-US" sz="3200" dirty="0" smtClean="0"/>
              <a:t>Consumers and producers of that good are happier</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Socially inefficient: Too much consumed of a given good</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Tax payers bear the cost</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Subsidies are strategic decisions by governments:</a:t>
            </a:r>
          </a:p>
          <a:p>
            <a:pPr marL="1371600" lvl="2" indent="-457200">
              <a:buClr>
                <a:srgbClr val="0F14F5"/>
              </a:buClr>
              <a:buSzPct val="104000"/>
              <a:buFont typeface="Arial" charset="0"/>
              <a:buChar char="•"/>
            </a:pPr>
            <a:r>
              <a:rPr lang="en-US" sz="3200" dirty="0" smtClean="0"/>
              <a:t>Protect their culture (hawkers, artists)</a:t>
            </a:r>
          </a:p>
          <a:p>
            <a:pPr marL="1371600" lvl="2" indent="-457200">
              <a:buClr>
                <a:srgbClr val="0F14F5"/>
              </a:buClr>
              <a:buSzPct val="104000"/>
              <a:buFont typeface="Arial" charset="0"/>
              <a:buChar char="•"/>
            </a:pPr>
            <a:r>
              <a:rPr lang="en-US" sz="3200" dirty="0" smtClean="0"/>
              <a:t>Enhance human capital (education)</a:t>
            </a:r>
          </a:p>
          <a:p>
            <a:pPr marL="1371600" lvl="2" indent="-457200">
              <a:buClr>
                <a:srgbClr val="0F14F5"/>
              </a:buClr>
              <a:buSzPct val="104000"/>
              <a:buFont typeface="Arial" charset="0"/>
              <a:buChar char="•"/>
            </a:pPr>
            <a:r>
              <a:rPr lang="en-US" sz="3200" dirty="0" smtClean="0"/>
              <a:t>Protect blue collar jobs (car industry in USA)</a:t>
            </a:r>
          </a:p>
          <a:p>
            <a:pPr marL="1371600" lvl="2" indent="-457200">
              <a:buClr>
                <a:srgbClr val="0F14F5"/>
              </a:buClr>
              <a:buSzPct val="104000"/>
              <a:buFont typeface="Arial" charset="0"/>
              <a:buChar char="•"/>
            </a:pPr>
            <a:r>
              <a:rPr lang="en-US" sz="3200" dirty="0" smtClean="0"/>
              <a:t>Etc. </a:t>
            </a:r>
            <a:r>
              <a:rPr lang="en-US" sz="3200" smtClean="0"/>
              <a:t>Usually well-motivated political reasons</a:t>
            </a:r>
            <a:endParaRPr lang="en-US" sz="3200" dirty="0"/>
          </a:p>
        </p:txBody>
      </p:sp>
    </p:spTree>
    <p:extLst>
      <p:ext uri="{BB962C8B-B14F-4D97-AF65-F5344CB8AC3E}">
        <p14:creationId xmlns:p14="http://schemas.microsoft.com/office/powerpoint/2010/main" val="2854154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sp>
        <p:nvSpPr>
          <p:cNvPr id="5" name="TextBox 4"/>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solidFill>
                  <a:schemeClr val="bg1">
                    <a:lumMod val="75000"/>
                  </a:schemeClr>
                </a:solidFill>
              </a:rPr>
              <a:t>Taxes</a:t>
            </a:r>
          </a:p>
          <a:p>
            <a:pPr marL="1371600" lvl="2" indent="-457200">
              <a:buClr>
                <a:srgbClr val="0F14F5"/>
              </a:buClr>
              <a:buSzPct val="104000"/>
              <a:buFont typeface="Arial" charset="0"/>
              <a:buChar char="•"/>
            </a:pPr>
            <a:r>
              <a:rPr lang="en-US" sz="2800" dirty="0">
                <a:solidFill>
                  <a:schemeClr val="bg1">
                    <a:lumMod val="75000"/>
                  </a:schemeClr>
                </a:solidFill>
              </a:rPr>
              <a:t>On consumers</a:t>
            </a:r>
          </a:p>
          <a:p>
            <a:pPr marL="1371600" lvl="2" indent="-457200">
              <a:buClr>
                <a:srgbClr val="0F14F5"/>
              </a:buClr>
              <a:buSzPct val="104000"/>
              <a:buFont typeface="Arial" charset="0"/>
              <a:buChar char="•"/>
            </a:pPr>
            <a:r>
              <a:rPr lang="en-US" sz="2800" dirty="0">
                <a:solidFill>
                  <a:schemeClr val="bg1">
                    <a:lumMod val="75000"/>
                  </a:schemeClr>
                </a:solidFill>
              </a:rPr>
              <a:t>On </a:t>
            </a:r>
            <a:r>
              <a:rPr lang="en-US" sz="2800" dirty="0" smtClean="0">
                <a:solidFill>
                  <a:schemeClr val="bg1">
                    <a:lumMod val="75000"/>
                  </a:schemeClr>
                </a:solidFill>
              </a:rPr>
              <a:t>sellers</a:t>
            </a:r>
            <a:endParaRPr lang="en-US" sz="3600" dirty="0" smtClean="0">
              <a:solidFill>
                <a:schemeClr val="bg1">
                  <a:lumMod val="75000"/>
                </a:schemeClr>
              </a:solidFill>
            </a:endParaRPr>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18623766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2735"/>
            <a:ext cx="6878675" cy="32583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709" y="3476175"/>
            <a:ext cx="5189720" cy="3065556"/>
          </a:xfrm>
          <a:prstGeom prst="rect">
            <a:avLst/>
          </a:prstGeom>
        </p:spPr>
      </p:pic>
    </p:spTree>
    <p:extLst>
      <p:ext uri="{BB962C8B-B14F-4D97-AF65-F5344CB8AC3E}">
        <p14:creationId xmlns:p14="http://schemas.microsoft.com/office/powerpoint/2010/main" val="15873700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2735"/>
            <a:ext cx="6878675" cy="32583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709" y="3476175"/>
            <a:ext cx="5189720" cy="3065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6036"/>
            <a:ext cx="7590658" cy="2965652"/>
          </a:xfrm>
          <a:prstGeom prst="rect">
            <a:avLst/>
          </a:prstGeom>
        </p:spPr>
      </p:pic>
    </p:spTree>
    <p:extLst>
      <p:ext uri="{BB962C8B-B14F-4D97-AF65-F5344CB8AC3E}">
        <p14:creationId xmlns:p14="http://schemas.microsoft.com/office/powerpoint/2010/main" val="6203339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2735"/>
            <a:ext cx="6878675" cy="32583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709" y="3476175"/>
            <a:ext cx="5189720" cy="3065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6036"/>
            <a:ext cx="7590658" cy="2965652"/>
          </a:xfrm>
          <a:prstGeom prst="rect">
            <a:avLst/>
          </a:prstGeom>
        </p:spPr>
      </p:pic>
      <p:sp>
        <p:nvSpPr>
          <p:cNvPr id="8" name="TextBox 7"/>
          <p:cNvSpPr txBox="1"/>
          <p:nvPr/>
        </p:nvSpPr>
        <p:spPr>
          <a:xfrm>
            <a:off x="7590658" y="3554196"/>
            <a:ext cx="4779818" cy="646331"/>
          </a:xfrm>
          <a:prstGeom prst="rect">
            <a:avLst/>
          </a:prstGeom>
          <a:noFill/>
        </p:spPr>
        <p:txBody>
          <a:bodyPr wrap="square" rtlCol="0">
            <a:spAutoFit/>
          </a:bodyPr>
          <a:lstStyle/>
          <a:p>
            <a:r>
              <a:rPr lang="en-US" sz="1200" dirty="0" smtClean="0"/>
              <a:t>The Guardian, link here: </a:t>
            </a:r>
            <a:r>
              <a:rPr lang="en-US" sz="1200" dirty="0">
                <a:hlinkClick r:id="rId5"/>
              </a:rPr>
              <a:t>https://www.theguardian.com/world/2018/apr/10/berlin-world-fastest-rising-property-prices</a:t>
            </a:r>
            <a:endParaRPr lang="en-US" sz="12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4364" y="-27241"/>
            <a:ext cx="4454235" cy="3464405"/>
          </a:xfrm>
          <a:prstGeom prst="rect">
            <a:avLst/>
          </a:prstGeom>
        </p:spPr>
      </p:pic>
    </p:spTree>
    <p:extLst>
      <p:ext uri="{BB962C8B-B14F-4D97-AF65-F5344CB8AC3E}">
        <p14:creationId xmlns:p14="http://schemas.microsoft.com/office/powerpoint/2010/main" val="8165303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2735"/>
            <a:ext cx="6878675" cy="32583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709" y="3476175"/>
            <a:ext cx="5189720" cy="30655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6036"/>
            <a:ext cx="7590658" cy="2965652"/>
          </a:xfrm>
          <a:prstGeom prst="rect">
            <a:avLst/>
          </a:prstGeom>
        </p:spPr>
      </p:pic>
      <p:sp>
        <p:nvSpPr>
          <p:cNvPr id="8" name="TextBox 7"/>
          <p:cNvSpPr txBox="1"/>
          <p:nvPr/>
        </p:nvSpPr>
        <p:spPr>
          <a:xfrm>
            <a:off x="7590658" y="3554196"/>
            <a:ext cx="4779818" cy="646331"/>
          </a:xfrm>
          <a:prstGeom prst="rect">
            <a:avLst/>
          </a:prstGeom>
          <a:noFill/>
        </p:spPr>
        <p:txBody>
          <a:bodyPr wrap="square" rtlCol="0">
            <a:spAutoFit/>
          </a:bodyPr>
          <a:lstStyle/>
          <a:p>
            <a:r>
              <a:rPr lang="en-US" sz="1200" dirty="0" smtClean="0"/>
              <a:t>The Guardian, link here: </a:t>
            </a:r>
            <a:r>
              <a:rPr lang="en-US" sz="1200" dirty="0">
                <a:hlinkClick r:id="rId5"/>
              </a:rPr>
              <a:t>https://www.theguardian.com/world/2018/apr/10/berlin-world-fastest-rising-property-prices</a:t>
            </a:r>
            <a:endParaRPr lang="en-US" sz="12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4364" y="-27241"/>
            <a:ext cx="4454235" cy="346440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82622"/>
            <a:ext cx="7093527" cy="4704558"/>
          </a:xfrm>
          <a:prstGeom prst="rect">
            <a:avLst/>
          </a:prstGeom>
        </p:spPr>
      </p:pic>
      <p:sp>
        <p:nvSpPr>
          <p:cNvPr id="10" name="TextBox 9"/>
          <p:cNvSpPr txBox="1"/>
          <p:nvPr/>
        </p:nvSpPr>
        <p:spPr>
          <a:xfrm>
            <a:off x="1212273" y="1087949"/>
            <a:ext cx="4779818" cy="461665"/>
          </a:xfrm>
          <a:prstGeom prst="rect">
            <a:avLst/>
          </a:prstGeom>
          <a:noFill/>
        </p:spPr>
        <p:txBody>
          <a:bodyPr wrap="square" rtlCol="0">
            <a:spAutoFit/>
          </a:bodyPr>
          <a:lstStyle/>
          <a:p>
            <a:r>
              <a:rPr lang="en-US" sz="1200" dirty="0" smtClean="0"/>
              <a:t>BBC, link here: </a:t>
            </a:r>
            <a:r>
              <a:rPr lang="en-US" sz="1200" dirty="0">
                <a:hlinkClick r:id="rId8"/>
              </a:rPr>
              <a:t>https://www.bbc.com/worklife/article/20190226-berlins-radical-plan-to-stop-rocketing-rents</a:t>
            </a:r>
            <a:endParaRPr lang="en-US" sz="1200" dirty="0"/>
          </a:p>
        </p:txBody>
      </p:sp>
    </p:spTree>
    <p:extLst>
      <p:ext uri="{BB962C8B-B14F-4D97-AF65-F5344CB8AC3E}">
        <p14:creationId xmlns:p14="http://schemas.microsoft.com/office/powerpoint/2010/main" val="1802837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sp>
        <p:nvSpPr>
          <p:cNvPr id="9"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COE Singapore</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51780" y="1154624"/>
            <a:ext cx="79247" cy="46975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4" name="TextBox 13"/>
          <p:cNvSpPr txBox="1"/>
          <p:nvPr/>
        </p:nvSpPr>
        <p:spPr>
          <a:xfrm>
            <a:off x="4760634" y="1154624"/>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7" name="TextBox 16"/>
          <p:cNvSpPr txBox="1"/>
          <p:nvPr/>
        </p:nvSpPr>
        <p:spPr>
          <a:xfrm>
            <a:off x="7667791" y="2507971"/>
            <a:ext cx="3780432" cy="1938992"/>
          </a:xfrm>
          <a:prstGeom prst="rect">
            <a:avLst/>
          </a:prstGeom>
          <a:noFill/>
        </p:spPr>
        <p:txBody>
          <a:bodyPr wrap="square" rtlCol="0">
            <a:spAutoFit/>
          </a:bodyPr>
          <a:lstStyle/>
          <a:p>
            <a:r>
              <a:rPr lang="en-US" sz="4000" b="1" dirty="0" smtClean="0"/>
              <a:t>Which curve has been affected? How?</a:t>
            </a:r>
            <a:endParaRPr lang="en-US" sz="2800" b="1" baseline="-25000" dirty="0" smtClean="0"/>
          </a:p>
        </p:txBody>
      </p:sp>
    </p:spTree>
    <p:extLst>
      <p:ext uri="{BB962C8B-B14F-4D97-AF65-F5344CB8AC3E}">
        <p14:creationId xmlns:p14="http://schemas.microsoft.com/office/powerpoint/2010/main" val="10068465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Tree>
    <p:extLst>
      <p:ext uri="{BB962C8B-B14F-4D97-AF65-F5344CB8AC3E}">
        <p14:creationId xmlns:p14="http://schemas.microsoft.com/office/powerpoint/2010/main" val="157834079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646331"/>
          </a:xfrm>
          <a:prstGeom prst="rect">
            <a:avLst/>
          </a:prstGeom>
          <a:noFill/>
        </p:spPr>
        <p:txBody>
          <a:bodyPr wrap="square" rtlCol="0">
            <a:spAutoFit/>
          </a:bodyPr>
          <a:lstStyle/>
          <a:p>
            <a:pPr marL="457200" indent="-457200">
              <a:buClr>
                <a:srgbClr val="0F14F5"/>
              </a:buClr>
              <a:buSzPct val="104000"/>
              <a:buFont typeface="Arial" charset="0"/>
              <a:buChar char="•"/>
            </a:pPr>
            <a:r>
              <a:rPr lang="en-US" sz="3600" smtClean="0"/>
              <a:t>Price ceiling: $3,500</a:t>
            </a:r>
            <a:endParaRPr lang="en-US" sz="3600" dirty="0" smtClean="0"/>
          </a:p>
        </p:txBody>
      </p:sp>
    </p:spTree>
    <p:extLst>
      <p:ext uri="{BB962C8B-B14F-4D97-AF65-F5344CB8AC3E}">
        <p14:creationId xmlns:p14="http://schemas.microsoft.com/office/powerpoint/2010/main" val="18693249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646331"/>
          </a:xfrm>
          <a:prstGeom prst="rect">
            <a:avLst/>
          </a:prstGeom>
          <a:noFill/>
        </p:spPr>
        <p:txBody>
          <a:bodyPr wrap="square" rtlCol="0">
            <a:spAutoFit/>
          </a:bodyPr>
          <a:lstStyle/>
          <a:p>
            <a:pPr marL="457200" indent="-457200">
              <a:buClr>
                <a:srgbClr val="0F14F5"/>
              </a:buClr>
              <a:buSzPct val="104000"/>
              <a:buFont typeface="Arial" charset="0"/>
              <a:buChar char="•"/>
            </a:pPr>
            <a:r>
              <a:rPr lang="en-US" sz="3600" smtClean="0"/>
              <a:t>Price ceiling: $3,500</a:t>
            </a:r>
            <a:endParaRPr lang="en-US" sz="3600" dirty="0" smtClean="0"/>
          </a:p>
        </p:txBody>
      </p:sp>
      <p:cxnSp>
        <p:nvCxnSpPr>
          <p:cNvPr id="19" name="Straight Connector 18"/>
          <p:cNvCxnSpPr/>
          <p:nvPr/>
        </p:nvCxnSpPr>
        <p:spPr>
          <a:xfrm flipV="1">
            <a:off x="1526246" y="2629267"/>
            <a:ext cx="5428736" cy="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2936" y="2322290"/>
            <a:ext cx="1390116" cy="523220"/>
          </a:xfrm>
          <a:prstGeom prst="rect">
            <a:avLst/>
          </a:prstGeom>
          <a:noFill/>
        </p:spPr>
        <p:txBody>
          <a:bodyPr wrap="square" rtlCol="0">
            <a:spAutoFit/>
          </a:bodyPr>
          <a:lstStyle/>
          <a:p>
            <a:r>
              <a:rPr lang="en-US" sz="2800" b="1" dirty="0" smtClean="0"/>
              <a:t>$3,500</a:t>
            </a:r>
          </a:p>
        </p:txBody>
      </p:sp>
    </p:spTree>
    <p:extLst>
      <p:ext uri="{BB962C8B-B14F-4D97-AF65-F5344CB8AC3E}">
        <p14:creationId xmlns:p14="http://schemas.microsoft.com/office/powerpoint/2010/main" val="11241680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1754326"/>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$3,500</a:t>
            </a:r>
          </a:p>
          <a:p>
            <a:pPr marL="457200" indent="-457200">
              <a:buClr>
                <a:srgbClr val="0F14F5"/>
              </a:buClr>
              <a:buSzPct val="104000"/>
              <a:buFont typeface="Arial" charset="0"/>
              <a:buChar char="•"/>
            </a:pPr>
            <a:r>
              <a:rPr lang="en-US" sz="3600" dirty="0" smtClean="0"/>
              <a:t>Not binding </a:t>
            </a:r>
            <a:r>
              <a:rPr lang="en-US" sz="3600" dirty="0" smtClean="0">
                <a:sym typeface="Wingdings"/>
              </a:rPr>
              <a:t> nothing happens</a:t>
            </a:r>
            <a:endParaRPr lang="en-US" sz="3600" dirty="0" smtClean="0"/>
          </a:p>
        </p:txBody>
      </p:sp>
      <p:cxnSp>
        <p:nvCxnSpPr>
          <p:cNvPr id="19" name="Straight Connector 18"/>
          <p:cNvCxnSpPr/>
          <p:nvPr/>
        </p:nvCxnSpPr>
        <p:spPr>
          <a:xfrm flipV="1">
            <a:off x="1526246" y="2629267"/>
            <a:ext cx="5428736" cy="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2936" y="2322290"/>
            <a:ext cx="1390116" cy="523220"/>
          </a:xfrm>
          <a:prstGeom prst="rect">
            <a:avLst/>
          </a:prstGeom>
          <a:noFill/>
        </p:spPr>
        <p:txBody>
          <a:bodyPr wrap="square" rtlCol="0">
            <a:spAutoFit/>
          </a:bodyPr>
          <a:lstStyle/>
          <a:p>
            <a:r>
              <a:rPr lang="en-US" sz="2800" b="1" smtClean="0"/>
              <a:t>$3,500</a:t>
            </a:r>
            <a:endParaRPr lang="en-US" sz="2800" b="1" dirty="0" smtClean="0"/>
          </a:p>
        </p:txBody>
      </p:sp>
    </p:spTree>
    <p:extLst>
      <p:ext uri="{BB962C8B-B14F-4D97-AF65-F5344CB8AC3E}">
        <p14:creationId xmlns:p14="http://schemas.microsoft.com/office/powerpoint/2010/main" val="15451169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Tree>
    <p:extLst>
      <p:ext uri="{BB962C8B-B14F-4D97-AF65-F5344CB8AC3E}">
        <p14:creationId xmlns:p14="http://schemas.microsoft.com/office/powerpoint/2010/main" val="14008277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64633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$2,500</a:t>
            </a:r>
          </a:p>
        </p:txBody>
      </p:sp>
    </p:spTree>
    <p:extLst>
      <p:ext uri="{BB962C8B-B14F-4D97-AF65-F5344CB8AC3E}">
        <p14:creationId xmlns:p14="http://schemas.microsoft.com/office/powerpoint/2010/main" val="11211913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a:t>5</a:t>
            </a:r>
            <a:r>
              <a:rPr lang="en-US" sz="2800" b="1" dirty="0" smtClean="0"/>
              <a:t>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1200329"/>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$2,500</a:t>
            </a:r>
          </a:p>
          <a:p>
            <a:pPr marL="457200" indent="-457200">
              <a:buClr>
                <a:srgbClr val="0F14F5"/>
              </a:buClr>
              <a:buSzPct val="104000"/>
              <a:buFont typeface="Arial" charset="0"/>
              <a:buChar char="•"/>
            </a:pPr>
            <a:endParaRPr lang="en-US" sz="3600" dirty="0"/>
          </a:p>
        </p:txBody>
      </p:sp>
      <p:cxnSp>
        <p:nvCxnSpPr>
          <p:cNvPr id="19" name="Straight Connector 18"/>
          <p:cNvCxnSpPr/>
          <p:nvPr/>
        </p:nvCxnSpPr>
        <p:spPr>
          <a:xfrm flipV="1">
            <a:off x="1512931" y="3774109"/>
            <a:ext cx="3485271" cy="2699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727" y="3516390"/>
            <a:ext cx="1390116" cy="523220"/>
          </a:xfrm>
          <a:prstGeom prst="rect">
            <a:avLst/>
          </a:prstGeom>
          <a:noFill/>
        </p:spPr>
        <p:txBody>
          <a:bodyPr wrap="square" rtlCol="0">
            <a:spAutoFit/>
          </a:bodyPr>
          <a:lstStyle/>
          <a:p>
            <a:r>
              <a:rPr lang="en-US" sz="2800" b="1" dirty="0" smtClean="0"/>
              <a:t>$2,500</a:t>
            </a:r>
          </a:p>
        </p:txBody>
      </p:sp>
    </p:spTree>
    <p:extLst>
      <p:ext uri="{BB962C8B-B14F-4D97-AF65-F5344CB8AC3E}">
        <p14:creationId xmlns:p14="http://schemas.microsoft.com/office/powerpoint/2010/main" val="9395943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4037225" y="5869710"/>
            <a:ext cx="884844" cy="400110"/>
          </a:xfrm>
          <a:prstGeom prst="rect">
            <a:avLst/>
          </a:prstGeom>
          <a:noFill/>
        </p:spPr>
        <p:txBody>
          <a:bodyPr wrap="square" rtlCol="0">
            <a:spAutoFit/>
          </a:bodyPr>
          <a:lstStyle/>
          <a:p>
            <a:r>
              <a:rPr lang="en-US" sz="2000" b="1" dirty="0"/>
              <a:t>5</a:t>
            </a:r>
            <a:r>
              <a:rPr lang="en-US" sz="2000" b="1" dirty="0" smtClean="0"/>
              <a:t>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1754326"/>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$2,500</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err="1" smtClean="0"/>
              <a:t>Q</a:t>
            </a:r>
            <a:r>
              <a:rPr lang="en-US" sz="3600" baseline="-25000" dirty="0" err="1" smtClean="0"/>
              <a:t>Supplied</a:t>
            </a:r>
            <a:r>
              <a:rPr lang="en-US" sz="3600" dirty="0" smtClean="0"/>
              <a:t> &lt; </a:t>
            </a:r>
            <a:r>
              <a:rPr lang="en-US" sz="3600" dirty="0" err="1" smtClean="0"/>
              <a:t>Q</a:t>
            </a:r>
            <a:r>
              <a:rPr lang="en-US" sz="3600" baseline="-25000" dirty="0" err="1" smtClean="0"/>
              <a:t>Demanded</a:t>
            </a:r>
            <a:endParaRPr lang="en-US" sz="3600" baseline="-25000" dirty="0" smtClean="0"/>
          </a:p>
        </p:txBody>
      </p:sp>
      <p:cxnSp>
        <p:nvCxnSpPr>
          <p:cNvPr id="19" name="Straight Connector 18"/>
          <p:cNvCxnSpPr/>
          <p:nvPr/>
        </p:nvCxnSpPr>
        <p:spPr>
          <a:xfrm flipV="1">
            <a:off x="1512931" y="3774109"/>
            <a:ext cx="3485271" cy="2699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727" y="3516390"/>
            <a:ext cx="1390116" cy="523220"/>
          </a:xfrm>
          <a:prstGeom prst="rect">
            <a:avLst/>
          </a:prstGeom>
          <a:noFill/>
        </p:spPr>
        <p:txBody>
          <a:bodyPr wrap="square" rtlCol="0">
            <a:spAutoFit/>
          </a:bodyPr>
          <a:lstStyle/>
          <a:p>
            <a:r>
              <a:rPr lang="en-US" sz="2800" b="1" dirty="0" smtClean="0"/>
              <a:t>$2,500</a:t>
            </a:r>
          </a:p>
        </p:txBody>
      </p:sp>
      <p:cxnSp>
        <p:nvCxnSpPr>
          <p:cNvPr id="21" name="Straight Connector 20"/>
          <p:cNvCxnSpPr/>
          <p:nvPr/>
        </p:nvCxnSpPr>
        <p:spPr>
          <a:xfrm flipH="1" flipV="1">
            <a:off x="4955203"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11547"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91269" y="5844793"/>
            <a:ext cx="884844" cy="400110"/>
          </a:xfrm>
          <a:prstGeom prst="rect">
            <a:avLst/>
          </a:prstGeom>
          <a:noFill/>
        </p:spPr>
        <p:txBody>
          <a:bodyPr wrap="square" rtlCol="0">
            <a:spAutoFit/>
          </a:bodyPr>
          <a:lstStyle/>
          <a:p>
            <a:r>
              <a:rPr lang="en-US" sz="2000" b="1" dirty="0" smtClean="0"/>
              <a:t>6</a:t>
            </a:r>
            <a:r>
              <a:rPr lang="en-US" sz="2000" b="1" smtClean="0"/>
              <a:t>00</a:t>
            </a:r>
            <a:endParaRPr lang="en-US" sz="2800" b="1" dirty="0" smtClean="0"/>
          </a:p>
        </p:txBody>
      </p:sp>
      <p:sp>
        <p:nvSpPr>
          <p:cNvPr id="25" name="TextBox 24"/>
          <p:cNvSpPr txBox="1"/>
          <p:nvPr/>
        </p:nvSpPr>
        <p:spPr>
          <a:xfrm>
            <a:off x="3383180" y="5843844"/>
            <a:ext cx="884844" cy="400110"/>
          </a:xfrm>
          <a:prstGeom prst="rect">
            <a:avLst/>
          </a:prstGeom>
          <a:noFill/>
        </p:spPr>
        <p:txBody>
          <a:bodyPr wrap="square" rtlCol="0">
            <a:spAutoFit/>
          </a:bodyPr>
          <a:lstStyle/>
          <a:p>
            <a:r>
              <a:rPr lang="en-US" sz="2000" b="1" dirty="0" smtClean="0"/>
              <a:t>4</a:t>
            </a:r>
            <a:r>
              <a:rPr lang="en-US" sz="2000" b="1" smtClean="0"/>
              <a:t>00</a:t>
            </a:r>
            <a:endParaRPr lang="en-US" sz="2800" b="1" dirty="0" smtClean="0"/>
          </a:p>
        </p:txBody>
      </p:sp>
    </p:spTree>
    <p:extLst>
      <p:ext uri="{BB962C8B-B14F-4D97-AF65-F5344CB8AC3E}">
        <p14:creationId xmlns:p14="http://schemas.microsoft.com/office/powerpoint/2010/main" val="15623021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4037225" y="5869710"/>
            <a:ext cx="884844" cy="400110"/>
          </a:xfrm>
          <a:prstGeom prst="rect">
            <a:avLst/>
          </a:prstGeom>
          <a:noFill/>
        </p:spPr>
        <p:txBody>
          <a:bodyPr wrap="square" rtlCol="0">
            <a:spAutoFit/>
          </a:bodyPr>
          <a:lstStyle/>
          <a:p>
            <a:r>
              <a:rPr lang="en-US" sz="2000" b="1" dirty="0"/>
              <a:t>5</a:t>
            </a:r>
            <a:r>
              <a:rPr lang="en-US" sz="2000" b="1" dirty="0" smtClean="0"/>
              <a:t>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1754326"/>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$2,500</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err="1" smtClean="0"/>
              <a:t>Q</a:t>
            </a:r>
            <a:r>
              <a:rPr lang="en-US" sz="3600" baseline="-25000" dirty="0" err="1" smtClean="0"/>
              <a:t>Supplied</a:t>
            </a:r>
            <a:r>
              <a:rPr lang="en-US" sz="3600" dirty="0" smtClean="0"/>
              <a:t> &lt; </a:t>
            </a:r>
            <a:r>
              <a:rPr lang="en-US" sz="3600" dirty="0" err="1" smtClean="0"/>
              <a:t>Q</a:t>
            </a:r>
            <a:r>
              <a:rPr lang="en-US" sz="3600" baseline="-25000" dirty="0" err="1" smtClean="0"/>
              <a:t>Demanded</a:t>
            </a:r>
            <a:endParaRPr lang="en-US" sz="3600" baseline="-25000" dirty="0" smtClean="0"/>
          </a:p>
        </p:txBody>
      </p:sp>
      <p:cxnSp>
        <p:nvCxnSpPr>
          <p:cNvPr id="19" name="Straight Connector 18"/>
          <p:cNvCxnSpPr/>
          <p:nvPr/>
        </p:nvCxnSpPr>
        <p:spPr>
          <a:xfrm flipV="1">
            <a:off x="1512931" y="3774109"/>
            <a:ext cx="3485271" cy="2699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727" y="3516390"/>
            <a:ext cx="1390116" cy="523220"/>
          </a:xfrm>
          <a:prstGeom prst="rect">
            <a:avLst/>
          </a:prstGeom>
          <a:noFill/>
        </p:spPr>
        <p:txBody>
          <a:bodyPr wrap="square" rtlCol="0">
            <a:spAutoFit/>
          </a:bodyPr>
          <a:lstStyle/>
          <a:p>
            <a:r>
              <a:rPr lang="en-US" sz="2800" b="1" dirty="0" smtClean="0"/>
              <a:t>$2,500</a:t>
            </a:r>
          </a:p>
        </p:txBody>
      </p:sp>
      <p:cxnSp>
        <p:nvCxnSpPr>
          <p:cNvPr id="21" name="Straight Connector 20"/>
          <p:cNvCxnSpPr/>
          <p:nvPr/>
        </p:nvCxnSpPr>
        <p:spPr>
          <a:xfrm flipH="1" flipV="1">
            <a:off x="4955203"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11547"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91269" y="5844793"/>
            <a:ext cx="884844" cy="400110"/>
          </a:xfrm>
          <a:prstGeom prst="rect">
            <a:avLst/>
          </a:prstGeom>
          <a:noFill/>
        </p:spPr>
        <p:txBody>
          <a:bodyPr wrap="square" rtlCol="0">
            <a:spAutoFit/>
          </a:bodyPr>
          <a:lstStyle/>
          <a:p>
            <a:r>
              <a:rPr lang="en-US" sz="2000" b="1" dirty="0" smtClean="0"/>
              <a:t>6</a:t>
            </a:r>
            <a:r>
              <a:rPr lang="en-US" sz="2000" b="1" smtClean="0"/>
              <a:t>00</a:t>
            </a:r>
            <a:endParaRPr lang="en-US" sz="2800" b="1" dirty="0" smtClean="0"/>
          </a:p>
        </p:txBody>
      </p:sp>
      <p:sp>
        <p:nvSpPr>
          <p:cNvPr id="25" name="TextBox 24"/>
          <p:cNvSpPr txBox="1"/>
          <p:nvPr/>
        </p:nvSpPr>
        <p:spPr>
          <a:xfrm>
            <a:off x="3383180" y="5843844"/>
            <a:ext cx="884844" cy="400110"/>
          </a:xfrm>
          <a:prstGeom prst="rect">
            <a:avLst/>
          </a:prstGeom>
          <a:noFill/>
        </p:spPr>
        <p:txBody>
          <a:bodyPr wrap="square" rtlCol="0">
            <a:spAutoFit/>
          </a:bodyPr>
          <a:lstStyle/>
          <a:p>
            <a:r>
              <a:rPr lang="en-US" sz="2000" b="1" dirty="0" smtClean="0"/>
              <a:t>4</a:t>
            </a:r>
            <a:r>
              <a:rPr lang="en-US" sz="2000" b="1" smtClean="0"/>
              <a:t>00</a:t>
            </a:r>
            <a:endParaRPr lang="en-US" sz="2800" b="1" dirty="0" smtClean="0"/>
          </a:p>
        </p:txBody>
      </p:sp>
      <p:sp>
        <p:nvSpPr>
          <p:cNvPr id="26" name="Left Brace 25"/>
          <p:cNvSpPr/>
          <p:nvPr/>
        </p:nvSpPr>
        <p:spPr>
          <a:xfrm rot="16200000">
            <a:off x="4155657" y="3348435"/>
            <a:ext cx="260621" cy="127220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3335836" y="4125817"/>
            <a:ext cx="3442988" cy="461665"/>
          </a:xfrm>
          <a:prstGeom prst="rect">
            <a:avLst/>
          </a:prstGeom>
          <a:noFill/>
        </p:spPr>
        <p:txBody>
          <a:bodyPr wrap="square" rtlCol="0">
            <a:spAutoFit/>
          </a:bodyPr>
          <a:lstStyle/>
          <a:p>
            <a:r>
              <a:rPr lang="en-US" sz="2400" b="1" smtClean="0"/>
              <a:t>Excess demand</a:t>
            </a:r>
            <a:endParaRPr lang="en-US" sz="2400" b="1" dirty="0" smtClean="0"/>
          </a:p>
        </p:txBody>
      </p:sp>
    </p:spTree>
    <p:extLst>
      <p:ext uri="{BB962C8B-B14F-4D97-AF65-F5344CB8AC3E}">
        <p14:creationId xmlns:p14="http://schemas.microsoft.com/office/powerpoint/2010/main" val="2311099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4037225" y="5869710"/>
            <a:ext cx="884844" cy="400110"/>
          </a:xfrm>
          <a:prstGeom prst="rect">
            <a:avLst/>
          </a:prstGeom>
          <a:noFill/>
        </p:spPr>
        <p:txBody>
          <a:bodyPr wrap="square" rtlCol="0">
            <a:spAutoFit/>
          </a:bodyPr>
          <a:lstStyle/>
          <a:p>
            <a:r>
              <a:rPr lang="en-US" sz="2000" b="1" dirty="0"/>
              <a:t>5</a:t>
            </a:r>
            <a:r>
              <a:rPr lang="en-US" sz="2000" b="1" dirty="0" smtClean="0"/>
              <a:t>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18" name="TextBox 17"/>
          <p:cNvSpPr txBox="1"/>
          <p:nvPr/>
        </p:nvSpPr>
        <p:spPr>
          <a:xfrm>
            <a:off x="6778824" y="1176372"/>
            <a:ext cx="4914412" cy="3231654"/>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 $2,500</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err="1" smtClean="0"/>
              <a:t>Q</a:t>
            </a:r>
            <a:r>
              <a:rPr lang="en-US" sz="3600" baseline="-25000" dirty="0" err="1" smtClean="0"/>
              <a:t>Supplied</a:t>
            </a:r>
            <a:r>
              <a:rPr lang="en-US" sz="3600" dirty="0" smtClean="0"/>
              <a:t> &lt; </a:t>
            </a:r>
            <a:r>
              <a:rPr lang="en-US" sz="3600" dirty="0" err="1" smtClean="0"/>
              <a:t>Q</a:t>
            </a:r>
            <a:r>
              <a:rPr lang="en-US" sz="3600" baseline="-25000" dirty="0" err="1" smtClean="0"/>
              <a:t>demanded</a:t>
            </a:r>
            <a:endParaRPr lang="en-US" sz="3600" baseline="-25000" dirty="0" smtClean="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Welfare effects?</a:t>
            </a:r>
            <a:endParaRPr lang="en-US" sz="3600" dirty="0"/>
          </a:p>
          <a:p>
            <a:pPr marL="457200" indent="-457200">
              <a:buClr>
                <a:srgbClr val="0F14F5"/>
              </a:buClr>
              <a:buSzPct val="104000"/>
              <a:buFont typeface="Arial" charset="0"/>
              <a:buChar char="•"/>
            </a:pPr>
            <a:endParaRPr lang="en-US" sz="3600" baseline="-25000" dirty="0"/>
          </a:p>
        </p:txBody>
      </p:sp>
      <p:cxnSp>
        <p:nvCxnSpPr>
          <p:cNvPr id="19" name="Straight Connector 18"/>
          <p:cNvCxnSpPr/>
          <p:nvPr/>
        </p:nvCxnSpPr>
        <p:spPr>
          <a:xfrm flipV="1">
            <a:off x="1512931" y="3774109"/>
            <a:ext cx="3485271" cy="2699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727" y="3516390"/>
            <a:ext cx="1390116" cy="523220"/>
          </a:xfrm>
          <a:prstGeom prst="rect">
            <a:avLst/>
          </a:prstGeom>
          <a:noFill/>
        </p:spPr>
        <p:txBody>
          <a:bodyPr wrap="square" rtlCol="0">
            <a:spAutoFit/>
          </a:bodyPr>
          <a:lstStyle/>
          <a:p>
            <a:r>
              <a:rPr lang="en-US" sz="2800" b="1" dirty="0" smtClean="0"/>
              <a:t>$2,500</a:t>
            </a:r>
          </a:p>
        </p:txBody>
      </p:sp>
      <p:cxnSp>
        <p:nvCxnSpPr>
          <p:cNvPr id="21" name="Straight Connector 20"/>
          <p:cNvCxnSpPr/>
          <p:nvPr/>
        </p:nvCxnSpPr>
        <p:spPr>
          <a:xfrm flipH="1" flipV="1">
            <a:off x="4955203"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11547"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91269" y="5844793"/>
            <a:ext cx="884844" cy="400110"/>
          </a:xfrm>
          <a:prstGeom prst="rect">
            <a:avLst/>
          </a:prstGeom>
          <a:noFill/>
        </p:spPr>
        <p:txBody>
          <a:bodyPr wrap="square" rtlCol="0">
            <a:spAutoFit/>
          </a:bodyPr>
          <a:lstStyle/>
          <a:p>
            <a:r>
              <a:rPr lang="en-US" sz="2000" b="1" dirty="0" smtClean="0"/>
              <a:t>6</a:t>
            </a:r>
            <a:r>
              <a:rPr lang="en-US" sz="2000" b="1" smtClean="0"/>
              <a:t>00</a:t>
            </a:r>
            <a:endParaRPr lang="en-US" sz="2800" b="1" dirty="0" smtClean="0"/>
          </a:p>
        </p:txBody>
      </p:sp>
      <p:sp>
        <p:nvSpPr>
          <p:cNvPr id="25" name="TextBox 24"/>
          <p:cNvSpPr txBox="1"/>
          <p:nvPr/>
        </p:nvSpPr>
        <p:spPr>
          <a:xfrm>
            <a:off x="3383180" y="5843844"/>
            <a:ext cx="884844" cy="400110"/>
          </a:xfrm>
          <a:prstGeom prst="rect">
            <a:avLst/>
          </a:prstGeom>
          <a:noFill/>
        </p:spPr>
        <p:txBody>
          <a:bodyPr wrap="square" rtlCol="0">
            <a:spAutoFit/>
          </a:bodyPr>
          <a:lstStyle/>
          <a:p>
            <a:r>
              <a:rPr lang="en-US" sz="2000" b="1" dirty="0" smtClean="0"/>
              <a:t>4</a:t>
            </a:r>
            <a:r>
              <a:rPr lang="en-US" sz="2000" b="1" smtClean="0"/>
              <a:t>00</a:t>
            </a:r>
            <a:endParaRPr lang="en-US" sz="2800" b="1" dirty="0" smtClean="0"/>
          </a:p>
        </p:txBody>
      </p:sp>
      <p:sp>
        <p:nvSpPr>
          <p:cNvPr id="26" name="Left Brace 25"/>
          <p:cNvSpPr/>
          <p:nvPr/>
        </p:nvSpPr>
        <p:spPr>
          <a:xfrm rot="16200000">
            <a:off x="4155657" y="3348435"/>
            <a:ext cx="260621" cy="127220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3335836" y="4125817"/>
            <a:ext cx="3442988" cy="461665"/>
          </a:xfrm>
          <a:prstGeom prst="rect">
            <a:avLst/>
          </a:prstGeom>
          <a:noFill/>
        </p:spPr>
        <p:txBody>
          <a:bodyPr wrap="square" rtlCol="0">
            <a:spAutoFit/>
          </a:bodyPr>
          <a:lstStyle/>
          <a:p>
            <a:r>
              <a:rPr lang="en-US" sz="2400" b="1" smtClean="0"/>
              <a:t>Excess demand</a:t>
            </a:r>
            <a:endParaRPr lang="en-US" sz="2400" b="1" dirty="0" smtClean="0"/>
          </a:p>
        </p:txBody>
      </p:sp>
    </p:spTree>
    <p:extLst>
      <p:ext uri="{BB962C8B-B14F-4D97-AF65-F5344CB8AC3E}">
        <p14:creationId xmlns:p14="http://schemas.microsoft.com/office/powerpoint/2010/main" val="88453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sp>
        <p:nvSpPr>
          <p:cNvPr id="9"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COE Singapore</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51780" y="1154624"/>
            <a:ext cx="79247" cy="46975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4" name="TextBox 13"/>
          <p:cNvSpPr txBox="1"/>
          <p:nvPr/>
        </p:nvSpPr>
        <p:spPr>
          <a:xfrm>
            <a:off x="4760634" y="1154624"/>
            <a:ext cx="1390116" cy="707886"/>
          </a:xfrm>
          <a:prstGeom prst="rect">
            <a:avLst/>
          </a:prstGeom>
          <a:noFill/>
        </p:spPr>
        <p:txBody>
          <a:bodyPr wrap="square" rtlCol="0">
            <a:spAutoFit/>
          </a:bodyPr>
          <a:lstStyle/>
          <a:p>
            <a:r>
              <a:rPr lang="en-US" sz="4000" b="1" dirty="0" smtClean="0"/>
              <a:t>S</a:t>
            </a:r>
            <a:r>
              <a:rPr lang="en-US" sz="4000" b="1" baseline="-25000" dirty="0"/>
              <a:t>1</a:t>
            </a:r>
            <a:r>
              <a:rPr lang="en-US" sz="4000" b="1" dirty="0" smtClean="0"/>
              <a:t>=S</a:t>
            </a:r>
            <a:r>
              <a:rPr lang="en-US" sz="4000" b="1" baseline="-25000" dirty="0" smtClean="0"/>
              <a:t>0</a:t>
            </a:r>
            <a:endParaRPr lang="en-US" sz="2800" b="1" baseline="-25000" dirty="0" smtClean="0"/>
          </a:p>
        </p:txBody>
      </p:sp>
      <p:cxnSp>
        <p:nvCxnSpPr>
          <p:cNvPr id="15" name="Straight Connector 14"/>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658334" y="434921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Tree>
    <p:extLst>
      <p:ext uri="{BB962C8B-B14F-4D97-AF65-F5344CB8AC3E}">
        <p14:creationId xmlns:p14="http://schemas.microsoft.com/office/powerpoint/2010/main" val="1612674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smtClean="0"/>
              <a:t>$3,000</a:t>
            </a:r>
            <a:endParaRPr lang="en-US" sz="2800" b="1" dirty="0" smtClean="0"/>
          </a:p>
        </p:txBody>
      </p:sp>
      <p:sp>
        <p:nvSpPr>
          <p:cNvPr id="28" name="TextBox 27"/>
          <p:cNvSpPr txBox="1"/>
          <p:nvPr/>
        </p:nvSpPr>
        <p:spPr>
          <a:xfrm>
            <a:off x="4037225" y="5869710"/>
            <a:ext cx="884844" cy="400110"/>
          </a:xfrm>
          <a:prstGeom prst="rect">
            <a:avLst/>
          </a:prstGeom>
          <a:noFill/>
        </p:spPr>
        <p:txBody>
          <a:bodyPr wrap="square" rtlCol="0">
            <a:spAutoFit/>
          </a:bodyPr>
          <a:lstStyle/>
          <a:p>
            <a:r>
              <a:rPr lang="en-US" sz="2000" b="1" dirty="0"/>
              <a:t>5</a:t>
            </a:r>
            <a:r>
              <a:rPr lang="en-US" sz="2000" b="1" dirty="0" smtClean="0"/>
              <a:t>00</a:t>
            </a:r>
            <a:endParaRPr lang="en-US" sz="2800" b="1"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cxnSp>
        <p:nvCxnSpPr>
          <p:cNvPr id="19" name="Straight Connector 18"/>
          <p:cNvCxnSpPr/>
          <p:nvPr/>
        </p:nvCxnSpPr>
        <p:spPr>
          <a:xfrm flipV="1">
            <a:off x="1512931" y="3774109"/>
            <a:ext cx="3485271" cy="2699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727" y="3516390"/>
            <a:ext cx="1390116" cy="523220"/>
          </a:xfrm>
          <a:prstGeom prst="rect">
            <a:avLst/>
          </a:prstGeom>
          <a:noFill/>
        </p:spPr>
        <p:txBody>
          <a:bodyPr wrap="square" rtlCol="0">
            <a:spAutoFit/>
          </a:bodyPr>
          <a:lstStyle/>
          <a:p>
            <a:r>
              <a:rPr lang="en-US" sz="2800" b="1" dirty="0" smtClean="0"/>
              <a:t>$2,500</a:t>
            </a:r>
          </a:p>
        </p:txBody>
      </p:sp>
      <p:cxnSp>
        <p:nvCxnSpPr>
          <p:cNvPr id="21" name="Straight Connector 20"/>
          <p:cNvCxnSpPr/>
          <p:nvPr/>
        </p:nvCxnSpPr>
        <p:spPr>
          <a:xfrm flipH="1" flipV="1">
            <a:off x="4955203"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11547" y="3801101"/>
            <a:ext cx="7879" cy="202519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91269" y="5844793"/>
            <a:ext cx="884844" cy="400110"/>
          </a:xfrm>
          <a:prstGeom prst="rect">
            <a:avLst/>
          </a:prstGeom>
          <a:noFill/>
        </p:spPr>
        <p:txBody>
          <a:bodyPr wrap="square" rtlCol="0">
            <a:spAutoFit/>
          </a:bodyPr>
          <a:lstStyle/>
          <a:p>
            <a:r>
              <a:rPr lang="en-US" sz="2000" b="1" dirty="0" smtClean="0"/>
              <a:t>6</a:t>
            </a:r>
            <a:r>
              <a:rPr lang="en-US" sz="2000" b="1" smtClean="0"/>
              <a:t>00</a:t>
            </a:r>
            <a:endParaRPr lang="en-US" sz="2800" b="1" dirty="0" smtClean="0"/>
          </a:p>
        </p:txBody>
      </p:sp>
      <p:sp>
        <p:nvSpPr>
          <p:cNvPr id="25" name="TextBox 24"/>
          <p:cNvSpPr txBox="1"/>
          <p:nvPr/>
        </p:nvSpPr>
        <p:spPr>
          <a:xfrm>
            <a:off x="3383180" y="5843844"/>
            <a:ext cx="884844" cy="400110"/>
          </a:xfrm>
          <a:prstGeom prst="rect">
            <a:avLst/>
          </a:prstGeom>
          <a:noFill/>
        </p:spPr>
        <p:txBody>
          <a:bodyPr wrap="square" rtlCol="0">
            <a:spAutoFit/>
          </a:bodyPr>
          <a:lstStyle/>
          <a:p>
            <a:r>
              <a:rPr lang="en-US" sz="2000" b="1" dirty="0" smtClean="0"/>
              <a:t>4</a:t>
            </a:r>
            <a:r>
              <a:rPr lang="en-US" sz="2000" b="1" smtClean="0"/>
              <a:t>00</a:t>
            </a:r>
            <a:endParaRPr lang="en-US" sz="2800" b="1" dirty="0" smtClean="0"/>
          </a:p>
        </p:txBody>
      </p:sp>
    </p:spTree>
    <p:extLst>
      <p:ext uri="{BB962C8B-B14F-4D97-AF65-F5344CB8AC3E}">
        <p14:creationId xmlns:p14="http://schemas.microsoft.com/office/powerpoint/2010/main" val="52909549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Tree>
    <p:extLst>
      <p:ext uri="{BB962C8B-B14F-4D97-AF65-F5344CB8AC3E}">
        <p14:creationId xmlns:p14="http://schemas.microsoft.com/office/powerpoint/2010/main" val="131682941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6581065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39675617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17940549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40880" y="2771395"/>
            <a:ext cx="1290333" cy="129016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72250" y="290523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6520858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40880" y="2771395"/>
            <a:ext cx="1290333" cy="129016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72250" y="290523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7" name="Triangle 16"/>
          <p:cNvSpPr/>
          <p:nvPr/>
        </p:nvSpPr>
        <p:spPr>
          <a:xfrm rot="5400000">
            <a:off x="7745850" y="2205470"/>
            <a:ext cx="751117" cy="380564"/>
          </a:xfrm>
          <a:prstGeom prst="triangle">
            <a:avLst>
              <a:gd name="adj" fmla="val 439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417782" y="235943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83043" y="218583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16509745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40880" y="2771395"/>
            <a:ext cx="1290333" cy="129016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72250" y="290523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7" name="Triangle 16"/>
          <p:cNvSpPr/>
          <p:nvPr/>
        </p:nvSpPr>
        <p:spPr>
          <a:xfrm rot="5400000">
            <a:off x="7745850" y="2205470"/>
            <a:ext cx="751117" cy="380564"/>
          </a:xfrm>
          <a:prstGeom prst="triangle">
            <a:avLst>
              <a:gd name="adj" fmla="val 439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417782" y="235943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83043" y="218583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10098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7.40741E-7 L -0.47135 -0.00116 " pathEditMode="relative" rAng="0" ptsTypes="AA">
                                      <p:cBhvr>
                                        <p:cTn id="6" dur="2000" fill="hold"/>
                                        <p:tgtEl>
                                          <p:spTgt spid="12"/>
                                        </p:tgtEl>
                                        <p:attrNameLst>
                                          <p:attrName>ppt_x</p:attrName>
                                          <p:attrName>ppt_y</p:attrName>
                                        </p:attrNameLst>
                                      </p:cBhvr>
                                      <p:rCtr x="-23568" y="-69"/>
                                    </p:animMotion>
                                  </p:childTnLst>
                                </p:cTn>
                              </p:par>
                              <p:par>
                                <p:cTn id="7" presetID="0" presetClass="path" presetSubtype="0" accel="50000" decel="50000" fill="hold" grpId="0" nodeType="withEffect">
                                  <p:stCondLst>
                                    <p:cond delay="0"/>
                                  </p:stCondLst>
                                  <p:childTnLst>
                                    <p:animMotion origin="layout" path="M 3.95833E-6 4.81481E-6 L -0.47214 -0.00024 " pathEditMode="relative" rAng="0" ptsTypes="AA">
                                      <p:cBhvr>
                                        <p:cTn id="8" dur="2000" fill="hold"/>
                                        <p:tgtEl>
                                          <p:spTgt spid="13"/>
                                        </p:tgtEl>
                                        <p:attrNameLst>
                                          <p:attrName>ppt_x</p:attrName>
                                          <p:attrName>ppt_y</p:attrName>
                                        </p:attrNameLst>
                                      </p:cBhvr>
                                      <p:rCtr x="-2360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40880" y="2771395"/>
            <a:ext cx="1290333" cy="129016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72250" y="290523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7" name="Triangle 16"/>
          <p:cNvSpPr/>
          <p:nvPr/>
        </p:nvSpPr>
        <p:spPr>
          <a:xfrm rot="5400000">
            <a:off x="7745850" y="2205470"/>
            <a:ext cx="751117" cy="380564"/>
          </a:xfrm>
          <a:prstGeom prst="triangle">
            <a:avLst>
              <a:gd name="adj" fmla="val 439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417782" y="235943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83043" y="218583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20886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95833E-6 1.85185E-6 L -0.47214 -0.05533 " pathEditMode="relative" rAng="0" ptsTypes="AA">
                                      <p:cBhvr>
                                        <p:cTn id="6" dur="2000" fill="hold"/>
                                        <p:tgtEl>
                                          <p:spTgt spid="15"/>
                                        </p:tgtEl>
                                        <p:attrNameLst>
                                          <p:attrName>ppt_x</p:attrName>
                                          <p:attrName>ppt_y</p:attrName>
                                        </p:attrNameLst>
                                      </p:cBhvr>
                                      <p:rCtr x="-23607"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1049535" y="1404972"/>
            <a:ext cx="10037565" cy="3785652"/>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a:t>
            </a:r>
          </a:p>
          <a:p>
            <a:pPr marL="1371600" lvl="2" indent="-457200">
              <a:buClr>
                <a:srgbClr val="0F14F5"/>
              </a:buClr>
              <a:buSzPct val="104000"/>
              <a:buFont typeface="Arial" charset="0"/>
              <a:buChar char="•"/>
            </a:pPr>
            <a:r>
              <a:rPr lang="en-US" sz="3600" dirty="0" smtClean="0"/>
              <a:t>If not binding, no effect</a:t>
            </a:r>
          </a:p>
          <a:p>
            <a:pPr marL="1371600" lvl="2" indent="-457200">
              <a:buClr>
                <a:srgbClr val="0F14F5"/>
              </a:buClr>
              <a:buSzPct val="104000"/>
              <a:buFont typeface="Arial" charset="0"/>
              <a:buChar char="•"/>
            </a:pPr>
            <a:r>
              <a:rPr lang="en-US" sz="3600" dirty="0" smtClean="0"/>
              <a:t>If binding</a:t>
            </a:r>
          </a:p>
          <a:p>
            <a:pPr marL="1828800" lvl="3" indent="-457200">
              <a:buClr>
                <a:srgbClr val="0F14F5"/>
              </a:buClr>
              <a:buSzPct val="104000"/>
              <a:buFont typeface="Arial" charset="0"/>
              <a:buChar char="•"/>
            </a:pPr>
            <a:r>
              <a:rPr lang="en-US" sz="3600" dirty="0" smtClean="0"/>
              <a:t>(</a:t>
            </a:r>
            <a:r>
              <a:rPr lang="en-US" sz="3600" u="sng" dirty="0" smtClean="0"/>
              <a:t>SOME</a:t>
            </a:r>
            <a:r>
              <a:rPr lang="en-US" sz="3600" dirty="0" smtClean="0"/>
              <a:t>) Consumers benefit remarkably</a:t>
            </a:r>
          </a:p>
          <a:p>
            <a:pPr marL="1828800" lvl="3" indent="-457200">
              <a:buClr>
                <a:srgbClr val="0F14F5"/>
              </a:buClr>
              <a:buSzPct val="104000"/>
              <a:buFont typeface="Arial" charset="0"/>
              <a:buChar char="•"/>
            </a:pPr>
            <a:r>
              <a:rPr lang="en-US" sz="3600" dirty="0" smtClean="0"/>
              <a:t>Sellers lose out</a:t>
            </a:r>
          </a:p>
          <a:p>
            <a:pPr marL="1828800" lvl="3" indent="-457200">
              <a:buClr>
                <a:srgbClr val="0F14F5"/>
              </a:buClr>
              <a:buSzPct val="104000"/>
              <a:buFont typeface="Arial" charset="0"/>
              <a:buChar char="•"/>
            </a:pPr>
            <a:r>
              <a:rPr lang="en-US" sz="3600" dirty="0" smtClean="0"/>
              <a:t>Deadweight loss</a:t>
            </a:r>
            <a:endParaRPr lang="en-US" sz="3600" dirty="0"/>
          </a:p>
          <a:p>
            <a:pPr marL="457200" indent="-457200">
              <a:buClr>
                <a:srgbClr val="0F14F5"/>
              </a:buClr>
              <a:buSzPct val="104000"/>
              <a:buFont typeface="Arial" charset="0"/>
              <a:buChar char="•"/>
            </a:pPr>
            <a:endParaRPr lang="en-US" sz="3600" baseline="-25000" dirty="0"/>
          </a:p>
        </p:txBody>
      </p:sp>
    </p:spTree>
    <p:extLst>
      <p:ext uri="{BB962C8B-B14F-4D97-AF65-F5344CB8AC3E}">
        <p14:creationId xmlns:p14="http://schemas.microsoft.com/office/powerpoint/2010/main" val="730029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6793"/>
            <a:ext cx="4073484" cy="45780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350" y="1084706"/>
            <a:ext cx="4930775" cy="37866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50" y="5184775"/>
            <a:ext cx="6121400" cy="800100"/>
          </a:xfrm>
          <a:prstGeom prst="rect">
            <a:avLst/>
          </a:prstGeom>
        </p:spPr>
      </p:pic>
      <p:sp>
        <p:nvSpPr>
          <p:cNvPr id="9" name="TextBox 8"/>
          <p:cNvSpPr txBox="1"/>
          <p:nvPr/>
        </p:nvSpPr>
        <p:spPr>
          <a:xfrm>
            <a:off x="293052" y="5905912"/>
            <a:ext cx="3780432" cy="261610"/>
          </a:xfrm>
          <a:prstGeom prst="rect">
            <a:avLst/>
          </a:prstGeom>
          <a:noFill/>
        </p:spPr>
        <p:txBody>
          <a:bodyPr wrap="square" rtlCol="0">
            <a:spAutoFit/>
          </a:bodyPr>
          <a:lstStyle/>
          <a:p>
            <a:r>
              <a:rPr lang="en-US" sz="1100" b="1" dirty="0" smtClean="0"/>
              <a:t>Link </a:t>
            </a:r>
            <a:r>
              <a:rPr lang="en-US" sz="1100" b="1" dirty="0" smtClean="0">
                <a:hlinkClick r:id="rId5"/>
              </a:rPr>
              <a:t>here.</a:t>
            </a:r>
            <a:r>
              <a:rPr lang="en-US" sz="1100" b="1" dirty="0" smtClean="0"/>
              <a:t> </a:t>
            </a:r>
            <a:endParaRPr lang="en-US" sz="1100" b="1" baseline="-25000" dirty="0" smtClean="0"/>
          </a:p>
        </p:txBody>
      </p:sp>
    </p:spTree>
    <p:extLst>
      <p:ext uri="{BB962C8B-B14F-4D97-AF65-F5344CB8AC3E}">
        <p14:creationId xmlns:p14="http://schemas.microsoft.com/office/powerpoint/2010/main" val="91728714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1049535" y="1404972"/>
            <a:ext cx="10037565" cy="5509200"/>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ceiling</a:t>
            </a:r>
          </a:p>
          <a:p>
            <a:pPr marL="1371600" lvl="2" indent="-457200">
              <a:buClr>
                <a:srgbClr val="0F14F5"/>
              </a:buClr>
              <a:buSzPct val="104000"/>
              <a:buFont typeface="Arial" charset="0"/>
              <a:buChar char="•"/>
            </a:pPr>
            <a:r>
              <a:rPr lang="en-US" sz="3600" dirty="0" smtClean="0"/>
              <a:t>If not binding, no effect</a:t>
            </a:r>
          </a:p>
          <a:p>
            <a:pPr marL="1371600" lvl="2" indent="-457200">
              <a:buClr>
                <a:srgbClr val="0F14F5"/>
              </a:buClr>
              <a:buSzPct val="104000"/>
              <a:buFont typeface="Arial" charset="0"/>
              <a:buChar char="•"/>
            </a:pPr>
            <a:r>
              <a:rPr lang="en-US" sz="3600" dirty="0" smtClean="0"/>
              <a:t>If binding</a:t>
            </a:r>
          </a:p>
          <a:p>
            <a:pPr marL="1828800" lvl="3" indent="-457200">
              <a:buClr>
                <a:srgbClr val="0F14F5"/>
              </a:buClr>
              <a:buSzPct val="104000"/>
              <a:buFont typeface="Arial" charset="0"/>
              <a:buChar char="•"/>
            </a:pPr>
            <a:r>
              <a:rPr lang="en-US" sz="3600" dirty="0" smtClean="0"/>
              <a:t>(SOME) Consumers benefit remarkably</a:t>
            </a:r>
          </a:p>
          <a:p>
            <a:pPr marL="1828800" lvl="3" indent="-457200">
              <a:buClr>
                <a:srgbClr val="0F14F5"/>
              </a:buClr>
              <a:buSzPct val="104000"/>
              <a:buFont typeface="Arial" charset="0"/>
              <a:buChar char="•"/>
            </a:pPr>
            <a:r>
              <a:rPr lang="en-US" sz="3600" dirty="0" smtClean="0"/>
              <a:t>Sellers lose out</a:t>
            </a:r>
          </a:p>
          <a:p>
            <a:pPr marL="1828800" lvl="3" indent="-457200">
              <a:buClr>
                <a:srgbClr val="0F14F5"/>
              </a:buClr>
              <a:buSzPct val="104000"/>
              <a:buFont typeface="Arial" charset="0"/>
              <a:buChar char="•"/>
            </a:pPr>
            <a:r>
              <a:rPr lang="en-US" sz="3600" dirty="0" smtClean="0"/>
              <a:t>Deadweight loss</a:t>
            </a:r>
            <a:endParaRPr lang="en-US" sz="3600" dirty="0"/>
          </a:p>
          <a:p>
            <a:pPr marL="457200" indent="-457200">
              <a:buClr>
                <a:srgbClr val="0F14F5"/>
              </a:buClr>
              <a:buSzPct val="104000"/>
              <a:buFont typeface="Arial" charset="0"/>
              <a:buChar char="•"/>
            </a:pPr>
            <a:endParaRPr lang="en-US" sz="2800" smtClean="0"/>
          </a:p>
          <a:p>
            <a:pPr marL="457200" indent="-457200">
              <a:buClr>
                <a:srgbClr val="0F14F5"/>
              </a:buClr>
              <a:buSzPct val="104000"/>
              <a:buFont typeface="Arial" charset="0"/>
              <a:buChar char="•"/>
            </a:pPr>
            <a:r>
              <a:rPr lang="en-US" sz="2800" smtClean="0"/>
              <a:t>Why </a:t>
            </a:r>
            <a:r>
              <a:rPr lang="en-US" sz="2800" dirty="0" smtClean="0"/>
              <a:t>some? Note that fewer units are sold (or rented out). So fewer consumers get access to apartments now. Those who do get access find it a lot cheaper. </a:t>
            </a:r>
            <a:endParaRPr lang="en-US" sz="2800" dirty="0"/>
          </a:p>
          <a:p>
            <a:pPr marL="457200" indent="-457200">
              <a:buClr>
                <a:srgbClr val="0F14F5"/>
              </a:buClr>
              <a:buSzPct val="104000"/>
              <a:buFont typeface="Arial" charset="0"/>
              <a:buChar char="•"/>
            </a:pPr>
            <a:endParaRPr lang="en-US" sz="3600" baseline="-25000" dirty="0"/>
          </a:p>
        </p:txBody>
      </p:sp>
    </p:spTree>
    <p:extLst>
      <p:ext uri="{BB962C8B-B14F-4D97-AF65-F5344CB8AC3E}">
        <p14:creationId xmlns:p14="http://schemas.microsoft.com/office/powerpoint/2010/main" val="7705058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1049535" y="1404972"/>
            <a:ext cx="10037565" cy="4955203"/>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solidFill>
                  <a:schemeClr val="bg1">
                    <a:lumMod val="75000"/>
                  </a:schemeClr>
                </a:solidFill>
              </a:rPr>
              <a:t>Price ceiling</a:t>
            </a:r>
          </a:p>
          <a:p>
            <a:pPr marL="1371600" lvl="2" indent="-457200">
              <a:buClr>
                <a:srgbClr val="0F14F5"/>
              </a:buClr>
              <a:buSzPct val="104000"/>
              <a:buFont typeface="Arial" charset="0"/>
              <a:buChar char="•"/>
            </a:pPr>
            <a:r>
              <a:rPr lang="en-US" sz="3600" dirty="0" smtClean="0">
                <a:solidFill>
                  <a:schemeClr val="bg1">
                    <a:lumMod val="75000"/>
                  </a:schemeClr>
                </a:solidFill>
              </a:rPr>
              <a:t>If not binding, no effect</a:t>
            </a:r>
          </a:p>
          <a:p>
            <a:pPr marL="1371600" lvl="2" indent="-457200">
              <a:buClr>
                <a:srgbClr val="0F14F5"/>
              </a:buClr>
              <a:buSzPct val="104000"/>
              <a:buFont typeface="Arial" charset="0"/>
              <a:buChar char="•"/>
            </a:pPr>
            <a:r>
              <a:rPr lang="en-US" sz="3600" dirty="0" smtClean="0">
                <a:solidFill>
                  <a:schemeClr val="bg1">
                    <a:lumMod val="75000"/>
                  </a:schemeClr>
                </a:solidFill>
              </a:rPr>
              <a:t>If binding</a:t>
            </a:r>
          </a:p>
          <a:p>
            <a:pPr marL="1828800" lvl="3" indent="-457200">
              <a:buClr>
                <a:srgbClr val="0F14F5"/>
              </a:buClr>
              <a:buSzPct val="104000"/>
              <a:buFont typeface="Arial" charset="0"/>
              <a:buChar char="•"/>
            </a:pPr>
            <a:r>
              <a:rPr lang="en-US" sz="3600" dirty="0" smtClean="0">
                <a:solidFill>
                  <a:schemeClr val="bg1">
                    <a:lumMod val="75000"/>
                  </a:schemeClr>
                </a:solidFill>
              </a:rPr>
              <a:t>(SOME) Consumers benefit remarkably</a:t>
            </a:r>
          </a:p>
          <a:p>
            <a:pPr marL="1828800" lvl="3" indent="-457200">
              <a:buClr>
                <a:srgbClr val="0F14F5"/>
              </a:buClr>
              <a:buSzPct val="104000"/>
              <a:buFont typeface="Arial" charset="0"/>
              <a:buChar char="•"/>
            </a:pPr>
            <a:r>
              <a:rPr lang="en-US" sz="3600" dirty="0" smtClean="0">
                <a:solidFill>
                  <a:schemeClr val="bg1">
                    <a:lumMod val="75000"/>
                  </a:schemeClr>
                </a:solidFill>
              </a:rPr>
              <a:t>Sellers lose out</a:t>
            </a:r>
          </a:p>
          <a:p>
            <a:pPr marL="1828800" lvl="3" indent="-457200">
              <a:buClr>
                <a:srgbClr val="0F14F5"/>
              </a:buClr>
              <a:buSzPct val="104000"/>
              <a:buFont typeface="Arial" charset="0"/>
              <a:buChar char="•"/>
            </a:pPr>
            <a:r>
              <a:rPr lang="en-US" sz="3600" dirty="0" smtClean="0">
                <a:solidFill>
                  <a:schemeClr val="bg1">
                    <a:lumMod val="75000"/>
                  </a:schemeClr>
                </a:solidFill>
              </a:rPr>
              <a:t>Deadweight loss</a:t>
            </a:r>
            <a:endParaRPr lang="en-US" sz="3600" dirty="0">
              <a:solidFill>
                <a:schemeClr val="bg1">
                  <a:lumMod val="75000"/>
                </a:schemeClr>
              </a:solidFill>
            </a:endParaRPr>
          </a:p>
          <a:p>
            <a:pPr marL="457200" indent="-457200">
              <a:buClr>
                <a:srgbClr val="0F14F5"/>
              </a:buClr>
              <a:buSzPct val="104000"/>
              <a:buFont typeface="Arial" charset="0"/>
              <a:buChar char="•"/>
            </a:pPr>
            <a:endParaRPr lang="en-US" sz="2800" dirty="0" smtClean="0"/>
          </a:p>
          <a:p>
            <a:pPr marL="457200" indent="-457200">
              <a:buClr>
                <a:srgbClr val="0F14F5"/>
              </a:buClr>
              <a:buSzPct val="104000"/>
              <a:buFont typeface="Arial" charset="0"/>
              <a:buChar char="•"/>
            </a:pPr>
            <a:r>
              <a:rPr lang="en-US" sz="3600" dirty="0" smtClean="0"/>
              <a:t>Some temptation for black market to “make up for” the Deadweight Loss </a:t>
            </a:r>
            <a:endParaRPr lang="en-US" sz="4400" baseline="-25000" dirty="0"/>
          </a:p>
        </p:txBody>
      </p:sp>
    </p:spTree>
    <p:extLst>
      <p:ext uri="{BB962C8B-B14F-4D97-AF65-F5344CB8AC3E}">
        <p14:creationId xmlns:p14="http://schemas.microsoft.com/office/powerpoint/2010/main" val="13398848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floors</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Tree>
    <p:extLst>
      <p:ext uri="{BB962C8B-B14F-4D97-AF65-F5344CB8AC3E}">
        <p14:creationId xmlns:p14="http://schemas.microsoft.com/office/powerpoint/2010/main" val="369412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floors</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1049535" y="1404972"/>
            <a:ext cx="10037565" cy="4893647"/>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Price floors</a:t>
            </a:r>
          </a:p>
          <a:p>
            <a:pPr marL="457200" indent="-457200">
              <a:buClr>
                <a:srgbClr val="0F14F5"/>
              </a:buClr>
              <a:buSzPct val="104000"/>
              <a:buFont typeface="Arial" charset="0"/>
              <a:buChar char="•"/>
            </a:pPr>
            <a:r>
              <a:rPr lang="en-US" sz="3600" dirty="0" smtClean="0"/>
              <a:t>They are quite rare nowadays </a:t>
            </a:r>
          </a:p>
          <a:p>
            <a:pPr marL="457200" indent="-457200">
              <a:buClr>
                <a:srgbClr val="0F14F5"/>
              </a:buClr>
              <a:buSzPct val="104000"/>
              <a:buFont typeface="Arial" charset="0"/>
              <a:buChar char="•"/>
            </a:pPr>
            <a:r>
              <a:rPr lang="en-US" sz="3600" dirty="0" smtClean="0"/>
              <a:t>Used to protect certain industries</a:t>
            </a:r>
          </a:p>
          <a:p>
            <a:pPr marL="1371600" lvl="2" indent="-457200">
              <a:buClr>
                <a:srgbClr val="0F14F5"/>
              </a:buClr>
              <a:buSzPct val="104000"/>
              <a:buFont typeface="Arial" charset="0"/>
              <a:buChar char="•"/>
            </a:pPr>
            <a:r>
              <a:rPr lang="en-US" sz="3600" dirty="0" smtClean="0"/>
              <a:t>If not binding, no effect</a:t>
            </a:r>
          </a:p>
          <a:p>
            <a:pPr marL="1371600" lvl="2" indent="-457200">
              <a:buClr>
                <a:srgbClr val="0F14F5"/>
              </a:buClr>
              <a:buSzPct val="104000"/>
              <a:buFont typeface="Arial" charset="0"/>
              <a:buChar char="•"/>
            </a:pPr>
            <a:r>
              <a:rPr lang="en-US" sz="3600" dirty="0" smtClean="0"/>
              <a:t>If binding</a:t>
            </a:r>
          </a:p>
          <a:p>
            <a:pPr marL="1828800" lvl="3" indent="-457200">
              <a:buClr>
                <a:srgbClr val="0F14F5"/>
              </a:buClr>
              <a:buSzPct val="104000"/>
              <a:buFont typeface="Arial" charset="0"/>
              <a:buChar char="•"/>
            </a:pPr>
            <a:r>
              <a:rPr lang="en-US" sz="3600" dirty="0" smtClean="0"/>
              <a:t>(</a:t>
            </a:r>
            <a:r>
              <a:rPr lang="en-US" sz="3600" u="sng" dirty="0" smtClean="0"/>
              <a:t>SOME</a:t>
            </a:r>
            <a:r>
              <a:rPr lang="en-US" sz="3600" dirty="0" smtClean="0"/>
              <a:t>) Producers benefit remarkably</a:t>
            </a:r>
          </a:p>
          <a:p>
            <a:pPr marL="1828800" lvl="3" indent="-457200">
              <a:buClr>
                <a:srgbClr val="0F14F5"/>
              </a:buClr>
              <a:buSzPct val="104000"/>
              <a:buFont typeface="Arial" charset="0"/>
              <a:buChar char="•"/>
            </a:pPr>
            <a:r>
              <a:rPr lang="en-US" sz="3600" dirty="0" smtClean="0"/>
              <a:t>Consumers lose out</a:t>
            </a:r>
          </a:p>
          <a:p>
            <a:pPr marL="1828800" lvl="3" indent="-457200">
              <a:buClr>
                <a:srgbClr val="0F14F5"/>
              </a:buClr>
              <a:buSzPct val="104000"/>
              <a:buFont typeface="Arial" charset="0"/>
              <a:buChar char="•"/>
            </a:pPr>
            <a:r>
              <a:rPr lang="en-US" sz="3600" dirty="0" smtClean="0"/>
              <a:t>Deadweight loss</a:t>
            </a:r>
            <a:endParaRPr lang="en-US" sz="3600" dirty="0"/>
          </a:p>
          <a:p>
            <a:pPr marL="457200" indent="-457200">
              <a:buClr>
                <a:srgbClr val="0F14F5"/>
              </a:buClr>
              <a:buSzPct val="104000"/>
              <a:buFont typeface="Arial" charset="0"/>
              <a:buChar char="•"/>
            </a:pPr>
            <a:endParaRPr lang="en-US" sz="3600" baseline="-25000" dirty="0"/>
          </a:p>
        </p:txBody>
      </p:sp>
    </p:spTree>
    <p:extLst>
      <p:ext uri="{BB962C8B-B14F-4D97-AF65-F5344CB8AC3E}">
        <p14:creationId xmlns:p14="http://schemas.microsoft.com/office/powerpoint/2010/main" val="11964535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sp>
        <p:nvSpPr>
          <p:cNvPr id="5" name="TextBox 4"/>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solidFill>
                  <a:schemeClr val="bg1">
                    <a:lumMod val="75000"/>
                  </a:schemeClr>
                </a:solidFill>
              </a:rPr>
              <a:t>Taxes</a:t>
            </a:r>
          </a:p>
          <a:p>
            <a:pPr marL="1371600" lvl="2" indent="-457200">
              <a:buClr>
                <a:srgbClr val="0F14F5"/>
              </a:buClr>
              <a:buSzPct val="104000"/>
              <a:buFont typeface="Arial" charset="0"/>
              <a:buChar char="•"/>
            </a:pPr>
            <a:r>
              <a:rPr lang="en-US" sz="2800" dirty="0">
                <a:solidFill>
                  <a:schemeClr val="bg1">
                    <a:lumMod val="75000"/>
                  </a:schemeClr>
                </a:solidFill>
              </a:rPr>
              <a:t>On consumers</a:t>
            </a:r>
          </a:p>
          <a:p>
            <a:pPr marL="1371600" lvl="2" indent="-457200">
              <a:buClr>
                <a:srgbClr val="0F14F5"/>
              </a:buClr>
              <a:buSzPct val="104000"/>
              <a:buFont typeface="Arial" charset="0"/>
              <a:buChar char="•"/>
            </a:pPr>
            <a:r>
              <a:rPr lang="en-US" sz="2800" dirty="0">
                <a:solidFill>
                  <a:schemeClr val="bg1">
                    <a:lumMod val="75000"/>
                  </a:schemeClr>
                </a:solidFill>
              </a:rPr>
              <a:t>On </a:t>
            </a:r>
            <a:r>
              <a:rPr lang="en-US" sz="2800" dirty="0" smtClean="0">
                <a:solidFill>
                  <a:schemeClr val="bg1">
                    <a:lumMod val="75000"/>
                  </a:schemeClr>
                </a:solidFill>
              </a:rPr>
              <a:t>sellers</a:t>
            </a:r>
            <a:endParaRPr lang="en-US" sz="3600" dirty="0" smtClean="0">
              <a:solidFill>
                <a:schemeClr val="bg1">
                  <a:lumMod val="75000"/>
                </a:schemeClr>
              </a:solidFill>
            </a:endParaRPr>
          </a:p>
          <a:p>
            <a:pPr marL="457200" indent="-457200">
              <a:buClr>
                <a:srgbClr val="0F14F5"/>
              </a:buClr>
              <a:buSzPct val="104000"/>
              <a:buFont typeface="Arial" charset="0"/>
              <a:buChar char="•"/>
            </a:pPr>
            <a:r>
              <a:rPr lang="en-US" sz="3600" dirty="0" smtClean="0">
                <a:solidFill>
                  <a:schemeClr val="bg1">
                    <a:lumMod val="75000"/>
                  </a:schemeClr>
                </a:solidFill>
              </a:rPr>
              <a:t>Price limits</a:t>
            </a:r>
          </a:p>
          <a:p>
            <a:pPr marL="1371600" lvl="2" indent="-457200">
              <a:buClr>
                <a:srgbClr val="0F14F5"/>
              </a:buClr>
              <a:buSzPct val="104000"/>
              <a:buFont typeface="Arial" charset="0"/>
              <a:buChar char="•"/>
            </a:pPr>
            <a:r>
              <a:rPr lang="en-US" sz="2800" dirty="0" smtClean="0">
                <a:solidFill>
                  <a:schemeClr val="bg1">
                    <a:lumMod val="75000"/>
                  </a:schemeClr>
                </a:solidFill>
              </a:rPr>
              <a:t>Price floor</a:t>
            </a:r>
            <a:endParaRPr lang="en-US" sz="2800" dirty="0">
              <a:solidFill>
                <a:schemeClr val="bg1">
                  <a:lumMod val="75000"/>
                </a:schemeClr>
              </a:solidFill>
            </a:endParaRPr>
          </a:p>
          <a:p>
            <a:pPr marL="1371600" lvl="2" indent="-457200">
              <a:buClr>
                <a:srgbClr val="0F14F5"/>
              </a:buClr>
              <a:buSzPct val="104000"/>
              <a:buFont typeface="Arial" charset="0"/>
              <a:buChar char="•"/>
            </a:pPr>
            <a:r>
              <a:rPr lang="en-US" sz="2800" dirty="0" smtClean="0">
                <a:solidFill>
                  <a:schemeClr val="bg1">
                    <a:lumMod val="75000"/>
                  </a:schemeClr>
                </a:solidFill>
              </a:rPr>
              <a:t>Price ceiling</a:t>
            </a:r>
            <a:endParaRPr lang="en-US" sz="3600" dirty="0" smtClean="0">
              <a:solidFill>
                <a:schemeClr val="bg1">
                  <a:lumMod val="75000"/>
                </a:schemeClr>
              </a:solidFill>
            </a:endParaRPr>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67258438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Setting a quota: potential effects</a:t>
            </a:r>
          </a:p>
        </p:txBody>
      </p:sp>
    </p:spTree>
    <p:extLst>
      <p:ext uri="{BB962C8B-B14F-4D97-AF65-F5344CB8AC3E}">
        <p14:creationId xmlns:p14="http://schemas.microsoft.com/office/powerpoint/2010/main" val="10685950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Setting a quota: potential effects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0"/>
            <a:ext cx="8621177" cy="6858000"/>
          </a:xfrm>
          <a:prstGeom prst="rect">
            <a:avLst/>
          </a:prstGeom>
        </p:spPr>
      </p:pic>
    </p:spTree>
    <p:extLst>
      <p:ext uri="{BB962C8B-B14F-4D97-AF65-F5344CB8AC3E}">
        <p14:creationId xmlns:p14="http://schemas.microsoft.com/office/powerpoint/2010/main" val="32909470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413" y="1231900"/>
            <a:ext cx="8631087" cy="4594394"/>
          </a:xfrm>
          <a:prstGeom prst="rect">
            <a:avLst/>
          </a:prstGeom>
        </p:spPr>
      </p:pic>
    </p:spTree>
    <p:extLst>
      <p:ext uri="{BB962C8B-B14F-4D97-AF65-F5344CB8AC3E}">
        <p14:creationId xmlns:p14="http://schemas.microsoft.com/office/powerpoint/2010/main" val="128168079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Setting a quota: potential effects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223" y="4349610"/>
            <a:ext cx="2455327" cy="1953171"/>
          </a:xfrm>
          <a:prstGeom prst="rect">
            <a:avLst/>
          </a:prstGeom>
        </p:spPr>
      </p:pic>
      <p:sp>
        <p:nvSpPr>
          <p:cNvPr id="5" name="TextBox 4"/>
          <p:cNvSpPr txBox="1"/>
          <p:nvPr/>
        </p:nvSpPr>
        <p:spPr>
          <a:xfrm>
            <a:off x="120848" y="1100137"/>
            <a:ext cx="11609190" cy="5724644"/>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Necessary good for those in medical treatments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Consumption / </a:t>
            </a:r>
            <a:r>
              <a:rPr lang="en-US" sz="3600" dirty="0"/>
              <a:t>Enhancing Performance </a:t>
            </a:r>
            <a:r>
              <a:rPr lang="en-US" sz="3600" dirty="0" smtClean="0"/>
              <a:t>Drugs for others (e.g. seeking to improve grades)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Means to restrict use: Quota </a:t>
            </a:r>
            <a:r>
              <a:rPr lang="en-US" sz="3600" dirty="0"/>
              <a:t>(Medical prescription</a:t>
            </a:r>
            <a:r>
              <a:rPr lang="en-US" sz="3600" dirty="0" smtClean="0"/>
              <a:t>)</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1400" dirty="0">
                <a:hlinkClick r:id="rId3"/>
              </a:rPr>
              <a:t>https://</a:t>
            </a:r>
            <a:r>
              <a:rPr lang="en-US" sz="1400" dirty="0" smtClean="0">
                <a:hlinkClick r:id="rId3"/>
              </a:rPr>
              <a:t>www.theguardian.com/society/2015/feb/15/students-smart-drugs-higher-grades-adderall-modafinil</a:t>
            </a:r>
            <a:r>
              <a:rPr lang="en-US" sz="1400" dirty="0" smtClean="0"/>
              <a:t> </a:t>
            </a:r>
            <a:endParaRPr lang="en-US" sz="1400" dirty="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baseline="-25000" dirty="0"/>
          </a:p>
        </p:txBody>
      </p:sp>
    </p:spTree>
    <p:extLst>
      <p:ext uri="{BB962C8B-B14F-4D97-AF65-F5344CB8AC3E}">
        <p14:creationId xmlns:p14="http://schemas.microsoft.com/office/powerpoint/2010/main" val="182293587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00631" y="5048720"/>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Tree>
    <p:extLst>
      <p:ext uri="{BB962C8B-B14F-4D97-AF65-F5344CB8AC3E}">
        <p14:creationId xmlns:p14="http://schemas.microsoft.com/office/powerpoint/2010/main" val="2045362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5" name="TextBox 14"/>
          <p:cNvSpPr txBox="1"/>
          <p:nvPr/>
        </p:nvSpPr>
        <p:spPr>
          <a:xfrm>
            <a:off x="7667791" y="2507971"/>
            <a:ext cx="3780432" cy="1938992"/>
          </a:xfrm>
          <a:prstGeom prst="rect">
            <a:avLst/>
          </a:prstGeom>
          <a:noFill/>
        </p:spPr>
        <p:txBody>
          <a:bodyPr wrap="square" rtlCol="0">
            <a:spAutoFit/>
          </a:bodyPr>
          <a:lstStyle/>
          <a:p>
            <a:r>
              <a:rPr lang="en-US" sz="4000" b="1" dirty="0" smtClean="0"/>
              <a:t>Which curve has been affected? How?</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spTree>
    <p:extLst>
      <p:ext uri="{BB962C8B-B14F-4D97-AF65-F5344CB8AC3E}">
        <p14:creationId xmlns:p14="http://schemas.microsoft.com/office/powerpoint/2010/main" val="203804425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00631"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727"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cxnSp>
        <p:nvCxnSpPr>
          <p:cNvPr id="18" name="Straight Connector 17"/>
          <p:cNvCxnSpPr/>
          <p:nvPr/>
        </p:nvCxnSpPr>
        <p:spPr>
          <a:xfrm flipH="1" flipV="1">
            <a:off x="3219719" y="993204"/>
            <a:ext cx="15057" cy="48589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8214" y="5858603"/>
            <a:ext cx="1390116" cy="523220"/>
          </a:xfrm>
          <a:prstGeom prst="rect">
            <a:avLst/>
          </a:prstGeom>
          <a:noFill/>
        </p:spPr>
        <p:txBody>
          <a:bodyPr wrap="square" rtlCol="0">
            <a:spAutoFit/>
          </a:bodyPr>
          <a:lstStyle/>
          <a:p>
            <a:r>
              <a:rPr lang="en-US" sz="2800" b="1"/>
              <a:t>7</a:t>
            </a:r>
            <a:r>
              <a:rPr lang="en-US" sz="2800" b="1" smtClean="0"/>
              <a:t>0</a:t>
            </a:r>
            <a:endParaRPr lang="en-US" sz="2800" b="1" dirty="0" smtClean="0"/>
          </a:p>
        </p:txBody>
      </p:sp>
      <p:sp>
        <p:nvSpPr>
          <p:cNvPr id="21" name="TextBox 20"/>
          <p:cNvSpPr txBox="1"/>
          <p:nvPr/>
        </p:nvSpPr>
        <p:spPr>
          <a:xfrm>
            <a:off x="6286613" y="2707082"/>
            <a:ext cx="5243512" cy="954107"/>
          </a:xfrm>
          <a:prstGeom prst="rect">
            <a:avLst/>
          </a:prstGeom>
          <a:noFill/>
        </p:spPr>
        <p:txBody>
          <a:bodyPr wrap="square" rtlCol="0">
            <a:spAutoFit/>
          </a:bodyPr>
          <a:lstStyle/>
          <a:p>
            <a:r>
              <a:rPr lang="en-US" sz="2800" b="1" dirty="0" smtClean="0"/>
              <a:t>Suppose </a:t>
            </a:r>
            <a:r>
              <a:rPr lang="en-US" sz="2800" b="1" smtClean="0"/>
              <a:t>higher restriction </a:t>
            </a:r>
            <a:r>
              <a:rPr lang="en-US" sz="2800" b="1" dirty="0" smtClean="0"/>
              <a:t>to prescriptions, etc. </a:t>
            </a:r>
          </a:p>
        </p:txBody>
      </p:sp>
    </p:spTree>
    <p:extLst>
      <p:ext uri="{BB962C8B-B14F-4D97-AF65-F5344CB8AC3E}">
        <p14:creationId xmlns:p14="http://schemas.microsoft.com/office/powerpoint/2010/main" val="150475590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2355176"/>
            <a:ext cx="10693830" cy="2862322"/>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What is the effect for consumers?</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What is the effect for producers? </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169817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89217" y="5172518"/>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1010" y="2896694"/>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cxnSp>
        <p:nvCxnSpPr>
          <p:cNvPr id="18" name="Straight Connector 17"/>
          <p:cNvCxnSpPr/>
          <p:nvPr/>
        </p:nvCxnSpPr>
        <p:spPr>
          <a:xfrm flipH="1" flipV="1">
            <a:off x="3219719" y="993204"/>
            <a:ext cx="15057" cy="48589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8214" y="5858603"/>
            <a:ext cx="1390116" cy="523220"/>
          </a:xfrm>
          <a:prstGeom prst="rect">
            <a:avLst/>
          </a:prstGeom>
          <a:noFill/>
        </p:spPr>
        <p:txBody>
          <a:bodyPr wrap="square" rtlCol="0">
            <a:spAutoFit/>
          </a:bodyPr>
          <a:lstStyle/>
          <a:p>
            <a:r>
              <a:rPr lang="en-US" sz="2800" b="1"/>
              <a:t>7</a:t>
            </a:r>
            <a:r>
              <a:rPr lang="en-US" sz="2800" b="1" smtClean="0"/>
              <a:t>0</a:t>
            </a:r>
            <a:endParaRPr lang="en-US" sz="2800" b="1" dirty="0" smtClean="0"/>
          </a:p>
        </p:txBody>
      </p:sp>
      <p:sp>
        <p:nvSpPr>
          <p:cNvPr id="21" name="TextBox 20"/>
          <p:cNvSpPr txBox="1"/>
          <p:nvPr/>
        </p:nvSpPr>
        <p:spPr>
          <a:xfrm>
            <a:off x="5882783" y="3769306"/>
            <a:ext cx="5243512" cy="954107"/>
          </a:xfrm>
          <a:prstGeom prst="rect">
            <a:avLst/>
          </a:prstGeom>
          <a:noFill/>
        </p:spPr>
        <p:txBody>
          <a:bodyPr wrap="square" rtlCol="0">
            <a:spAutoFit/>
          </a:bodyPr>
          <a:lstStyle/>
          <a:p>
            <a:r>
              <a:rPr lang="en-US" sz="2800" b="1" dirty="0" smtClean="0"/>
              <a:t>To sell 70 units, sellers are willing to accept as little as $30</a:t>
            </a:r>
            <a:r>
              <a:rPr lang="mr-IN" sz="2800" b="1" dirty="0" smtClean="0"/>
              <a:t>…</a:t>
            </a:r>
            <a:r>
              <a:rPr lang="es-ES" sz="2800" b="1" dirty="0" smtClean="0"/>
              <a:t>. </a:t>
            </a:r>
            <a:endParaRPr lang="en-US" sz="2800" b="1" dirty="0" smtClean="0"/>
          </a:p>
        </p:txBody>
      </p:sp>
      <p:cxnSp>
        <p:nvCxnSpPr>
          <p:cNvPr id="19" name="Straight Arrow Connector 18"/>
          <p:cNvCxnSpPr/>
          <p:nvPr/>
        </p:nvCxnSpPr>
        <p:spPr>
          <a:xfrm flipH="1">
            <a:off x="3402559" y="4157663"/>
            <a:ext cx="2312441" cy="30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6246" y="420766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1217" y="3917922"/>
            <a:ext cx="1390116" cy="523220"/>
          </a:xfrm>
          <a:prstGeom prst="rect">
            <a:avLst/>
          </a:prstGeom>
          <a:noFill/>
        </p:spPr>
        <p:txBody>
          <a:bodyPr wrap="square" rtlCol="0">
            <a:spAutoFit/>
          </a:bodyPr>
          <a:lstStyle/>
          <a:p>
            <a:r>
              <a:rPr lang="en-US" sz="2800" b="1" dirty="0" smtClean="0"/>
              <a:t>$30</a:t>
            </a:r>
          </a:p>
        </p:txBody>
      </p:sp>
    </p:spTree>
    <p:extLst>
      <p:ext uri="{BB962C8B-B14F-4D97-AF65-F5344CB8AC3E}">
        <p14:creationId xmlns:p14="http://schemas.microsoft.com/office/powerpoint/2010/main" val="110584200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24709" y="5129088"/>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8500"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cxnSp>
        <p:nvCxnSpPr>
          <p:cNvPr id="18" name="Straight Connector 17"/>
          <p:cNvCxnSpPr/>
          <p:nvPr/>
        </p:nvCxnSpPr>
        <p:spPr>
          <a:xfrm flipH="1" flipV="1">
            <a:off x="3219719" y="993204"/>
            <a:ext cx="15057" cy="48589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8214" y="5858603"/>
            <a:ext cx="1390116" cy="523220"/>
          </a:xfrm>
          <a:prstGeom prst="rect">
            <a:avLst/>
          </a:prstGeom>
          <a:noFill/>
        </p:spPr>
        <p:txBody>
          <a:bodyPr wrap="square" rtlCol="0">
            <a:spAutoFit/>
          </a:bodyPr>
          <a:lstStyle/>
          <a:p>
            <a:r>
              <a:rPr lang="en-US" sz="2800" b="1"/>
              <a:t>7</a:t>
            </a:r>
            <a:r>
              <a:rPr lang="en-US" sz="2800" b="1" smtClean="0"/>
              <a:t>0</a:t>
            </a:r>
            <a:endParaRPr lang="en-US" sz="2800" b="1" dirty="0" smtClean="0"/>
          </a:p>
        </p:txBody>
      </p:sp>
      <p:sp>
        <p:nvSpPr>
          <p:cNvPr id="21" name="TextBox 20"/>
          <p:cNvSpPr txBox="1"/>
          <p:nvPr/>
        </p:nvSpPr>
        <p:spPr>
          <a:xfrm>
            <a:off x="5882783" y="3769306"/>
            <a:ext cx="5243512" cy="954107"/>
          </a:xfrm>
          <a:prstGeom prst="rect">
            <a:avLst/>
          </a:prstGeom>
          <a:noFill/>
        </p:spPr>
        <p:txBody>
          <a:bodyPr wrap="square" rtlCol="0">
            <a:spAutoFit/>
          </a:bodyPr>
          <a:lstStyle/>
          <a:p>
            <a:r>
              <a:rPr lang="mr-IN" sz="2800" b="1" dirty="0" smtClean="0"/>
              <a:t>…</a:t>
            </a:r>
            <a:r>
              <a:rPr lang="es-ES" sz="2800" b="1" dirty="0" smtClean="0"/>
              <a:t> </a:t>
            </a:r>
            <a:r>
              <a:rPr lang="es-ES" sz="2800" b="1" dirty="0" err="1" smtClean="0"/>
              <a:t>but</a:t>
            </a:r>
            <a:r>
              <a:rPr lang="es-ES" sz="2800" b="1" dirty="0" smtClean="0"/>
              <a:t> </a:t>
            </a:r>
            <a:r>
              <a:rPr lang="es-ES" sz="2800" b="1" dirty="0" err="1" smtClean="0"/>
              <a:t>consumers</a:t>
            </a:r>
            <a:r>
              <a:rPr lang="es-ES" sz="2800" b="1" dirty="0" smtClean="0"/>
              <a:t> are </a:t>
            </a:r>
            <a:r>
              <a:rPr lang="es-ES" sz="2800" b="1" dirty="0" err="1" smtClean="0"/>
              <a:t>willing</a:t>
            </a:r>
            <a:r>
              <a:rPr lang="es-ES" sz="2800" b="1" dirty="0" smtClean="0"/>
              <a:t> to </a:t>
            </a:r>
            <a:r>
              <a:rPr lang="es-ES" sz="2800" b="1" dirty="0" err="1" smtClean="0"/>
              <a:t>pay</a:t>
            </a:r>
            <a:r>
              <a:rPr lang="es-ES" sz="2800" b="1" dirty="0" smtClean="0"/>
              <a:t> </a:t>
            </a:r>
            <a:r>
              <a:rPr lang="es-ES" sz="2800" b="1" dirty="0" smtClean="0"/>
              <a:t>as </a:t>
            </a:r>
            <a:r>
              <a:rPr lang="es-ES" sz="2800" b="1" dirty="0" err="1" smtClean="0"/>
              <a:t>much</a:t>
            </a:r>
            <a:r>
              <a:rPr lang="es-ES" sz="2800" b="1" dirty="0" smtClean="0"/>
              <a:t> as $90</a:t>
            </a:r>
            <a:r>
              <a:rPr lang="es-ES" sz="2800" b="1" dirty="0" smtClean="0"/>
              <a:t>!! </a:t>
            </a:r>
            <a:endParaRPr lang="en-US" sz="2800" b="1" dirty="0" smtClean="0"/>
          </a:p>
        </p:txBody>
      </p:sp>
      <p:cxnSp>
        <p:nvCxnSpPr>
          <p:cNvPr id="19" name="Straight Arrow Connector 18"/>
          <p:cNvCxnSpPr/>
          <p:nvPr/>
        </p:nvCxnSpPr>
        <p:spPr>
          <a:xfrm flipH="1" flipV="1">
            <a:off x="3343275" y="1838059"/>
            <a:ext cx="2428875" cy="20798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6246" y="420766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1217" y="3917922"/>
            <a:ext cx="1390116" cy="523220"/>
          </a:xfrm>
          <a:prstGeom prst="rect">
            <a:avLst/>
          </a:prstGeom>
          <a:noFill/>
        </p:spPr>
        <p:txBody>
          <a:bodyPr wrap="square" rtlCol="0">
            <a:spAutoFit/>
          </a:bodyPr>
          <a:lstStyle/>
          <a:p>
            <a:r>
              <a:rPr lang="en-US" sz="2800" b="1" dirty="0" smtClean="0"/>
              <a:t>$30</a:t>
            </a:r>
          </a:p>
        </p:txBody>
      </p:sp>
      <p:cxnSp>
        <p:nvCxnSpPr>
          <p:cNvPr id="25" name="Straight Connector 24"/>
          <p:cNvCxnSpPr/>
          <p:nvPr/>
        </p:nvCxnSpPr>
        <p:spPr>
          <a:xfrm flipV="1">
            <a:off x="1499616" y="185768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0820" y="1563371"/>
            <a:ext cx="1390116" cy="523220"/>
          </a:xfrm>
          <a:prstGeom prst="rect">
            <a:avLst/>
          </a:prstGeom>
          <a:noFill/>
        </p:spPr>
        <p:txBody>
          <a:bodyPr wrap="square" rtlCol="0">
            <a:spAutoFit/>
          </a:bodyPr>
          <a:lstStyle/>
          <a:p>
            <a:r>
              <a:rPr lang="en-US" sz="2800" b="1" dirty="0" smtClean="0"/>
              <a:t>$90</a:t>
            </a:r>
          </a:p>
        </p:txBody>
      </p:sp>
    </p:spTree>
    <p:extLst>
      <p:ext uri="{BB962C8B-B14F-4D97-AF65-F5344CB8AC3E}">
        <p14:creationId xmlns:p14="http://schemas.microsoft.com/office/powerpoint/2010/main" val="189535723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24709" y="5129088"/>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8500"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cxnSp>
        <p:nvCxnSpPr>
          <p:cNvPr id="18" name="Straight Connector 17"/>
          <p:cNvCxnSpPr/>
          <p:nvPr/>
        </p:nvCxnSpPr>
        <p:spPr>
          <a:xfrm flipH="1" flipV="1">
            <a:off x="3219719" y="993204"/>
            <a:ext cx="15057" cy="48589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8214" y="5858603"/>
            <a:ext cx="1390116" cy="523220"/>
          </a:xfrm>
          <a:prstGeom prst="rect">
            <a:avLst/>
          </a:prstGeom>
          <a:noFill/>
        </p:spPr>
        <p:txBody>
          <a:bodyPr wrap="square" rtlCol="0">
            <a:spAutoFit/>
          </a:bodyPr>
          <a:lstStyle/>
          <a:p>
            <a:r>
              <a:rPr lang="en-US" sz="2800" b="1"/>
              <a:t>7</a:t>
            </a:r>
            <a:r>
              <a:rPr lang="en-US" sz="2800" b="1" smtClean="0"/>
              <a:t>0</a:t>
            </a:r>
            <a:endParaRPr lang="en-US" sz="2800" b="1" dirty="0" smtClean="0"/>
          </a:p>
        </p:txBody>
      </p:sp>
      <p:sp>
        <p:nvSpPr>
          <p:cNvPr id="21" name="TextBox 20"/>
          <p:cNvSpPr txBox="1"/>
          <p:nvPr/>
        </p:nvSpPr>
        <p:spPr>
          <a:xfrm>
            <a:off x="5882783" y="3769306"/>
            <a:ext cx="5838162" cy="523220"/>
          </a:xfrm>
          <a:prstGeom prst="rect">
            <a:avLst/>
          </a:prstGeom>
          <a:noFill/>
        </p:spPr>
        <p:txBody>
          <a:bodyPr wrap="square" rtlCol="0">
            <a:spAutoFit/>
          </a:bodyPr>
          <a:lstStyle/>
          <a:p>
            <a:r>
              <a:rPr lang="es-ES" sz="2800" b="1" dirty="0" err="1" smtClean="0"/>
              <a:t>That’ll</a:t>
            </a:r>
            <a:r>
              <a:rPr lang="es-ES" sz="2800" b="1" dirty="0" smtClean="0"/>
              <a:t> be </a:t>
            </a:r>
            <a:r>
              <a:rPr lang="es-ES" sz="2800" b="1" dirty="0" err="1" smtClean="0"/>
              <a:t>the</a:t>
            </a:r>
            <a:r>
              <a:rPr lang="es-ES" sz="2800" b="1" dirty="0" smtClean="0"/>
              <a:t> </a:t>
            </a:r>
            <a:r>
              <a:rPr lang="es-ES" sz="2800" b="1" dirty="0" err="1" smtClean="0"/>
              <a:t>market</a:t>
            </a:r>
            <a:r>
              <a:rPr lang="es-ES" sz="2800" b="1" dirty="0" smtClean="0"/>
              <a:t> </a:t>
            </a:r>
            <a:r>
              <a:rPr lang="es-ES" sz="2800" b="1" dirty="0" err="1" smtClean="0"/>
              <a:t>price</a:t>
            </a:r>
            <a:r>
              <a:rPr lang="es-ES" sz="2800" b="1" dirty="0" smtClean="0"/>
              <a:t>, of </a:t>
            </a:r>
            <a:r>
              <a:rPr lang="es-ES" sz="2800" b="1" dirty="0" err="1" smtClean="0"/>
              <a:t>course</a:t>
            </a:r>
            <a:r>
              <a:rPr lang="es-ES" sz="2800" b="1" dirty="0" smtClean="0"/>
              <a:t> </a:t>
            </a:r>
            <a:endParaRPr lang="en-US" sz="2800" b="1" dirty="0" smtClean="0"/>
          </a:p>
        </p:txBody>
      </p:sp>
      <p:cxnSp>
        <p:nvCxnSpPr>
          <p:cNvPr id="19" name="Straight Arrow Connector 18"/>
          <p:cNvCxnSpPr/>
          <p:nvPr/>
        </p:nvCxnSpPr>
        <p:spPr>
          <a:xfrm flipH="1" flipV="1">
            <a:off x="3343275" y="1838059"/>
            <a:ext cx="2428875" cy="20798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6246" y="420766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1217" y="3917922"/>
            <a:ext cx="1390116" cy="523220"/>
          </a:xfrm>
          <a:prstGeom prst="rect">
            <a:avLst/>
          </a:prstGeom>
          <a:noFill/>
        </p:spPr>
        <p:txBody>
          <a:bodyPr wrap="square" rtlCol="0">
            <a:spAutoFit/>
          </a:bodyPr>
          <a:lstStyle/>
          <a:p>
            <a:r>
              <a:rPr lang="en-US" sz="2800" b="1" dirty="0" smtClean="0"/>
              <a:t>$30</a:t>
            </a:r>
          </a:p>
        </p:txBody>
      </p:sp>
      <p:cxnSp>
        <p:nvCxnSpPr>
          <p:cNvPr id="25" name="Straight Connector 24"/>
          <p:cNvCxnSpPr/>
          <p:nvPr/>
        </p:nvCxnSpPr>
        <p:spPr>
          <a:xfrm flipV="1">
            <a:off x="1499616" y="185768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0820" y="1563371"/>
            <a:ext cx="1390116" cy="523220"/>
          </a:xfrm>
          <a:prstGeom prst="rect">
            <a:avLst/>
          </a:prstGeom>
          <a:noFill/>
        </p:spPr>
        <p:txBody>
          <a:bodyPr wrap="square" rtlCol="0">
            <a:spAutoFit/>
          </a:bodyPr>
          <a:lstStyle/>
          <a:p>
            <a:r>
              <a:rPr lang="en-US" sz="2800" b="1" dirty="0" smtClean="0"/>
              <a:t>$90</a:t>
            </a:r>
          </a:p>
        </p:txBody>
      </p:sp>
    </p:spTree>
    <p:extLst>
      <p:ext uri="{BB962C8B-B14F-4D97-AF65-F5344CB8AC3E}">
        <p14:creationId xmlns:p14="http://schemas.microsoft.com/office/powerpoint/2010/main" val="19253797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36990" y="976081"/>
            <a:ext cx="1390116" cy="523220"/>
          </a:xfrm>
          <a:prstGeom prst="rect">
            <a:avLst/>
          </a:prstGeom>
          <a:noFill/>
        </p:spPr>
        <p:txBody>
          <a:bodyPr wrap="square" rtlCol="0">
            <a:spAutoFit/>
          </a:bodyPr>
          <a:lstStyle/>
          <a:p>
            <a:r>
              <a:rPr lang="en-US" sz="2800" b="1" smtClean="0"/>
              <a:t>P</a:t>
            </a:r>
            <a:endParaRPr lang="en-US" sz="2800" b="1" dirty="0" smtClean="0"/>
          </a:p>
        </p:txBody>
      </p:sp>
      <p:sp>
        <p:nvSpPr>
          <p:cNvPr id="8" name="TextBox 7"/>
          <p:cNvSpPr txBox="1"/>
          <p:nvPr/>
        </p:nvSpPr>
        <p:spPr>
          <a:xfrm>
            <a:off x="9300611" y="5836974"/>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857500" y="1379657"/>
            <a:ext cx="3200401" cy="413531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379657"/>
            <a:ext cx="4097251"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24709" y="5129088"/>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5943600" y="1130172"/>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171909"/>
            <a:ext cx="2726020" cy="2445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52266" y="3146043"/>
            <a:ext cx="15758" cy="2680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8500" y="2910299"/>
            <a:ext cx="1390116" cy="523220"/>
          </a:xfrm>
          <a:prstGeom prst="rect">
            <a:avLst/>
          </a:prstGeom>
          <a:noFill/>
        </p:spPr>
        <p:txBody>
          <a:bodyPr wrap="square" rtlCol="0">
            <a:spAutoFit/>
          </a:bodyPr>
          <a:lstStyle/>
          <a:p>
            <a:r>
              <a:rPr lang="en-US" sz="2800" b="1" dirty="0" smtClean="0"/>
              <a:t>$50</a:t>
            </a:r>
          </a:p>
        </p:txBody>
      </p:sp>
      <p:sp>
        <p:nvSpPr>
          <p:cNvPr id="28" name="TextBox 27"/>
          <p:cNvSpPr txBox="1"/>
          <p:nvPr/>
        </p:nvSpPr>
        <p:spPr>
          <a:xfrm>
            <a:off x="3894974" y="5845717"/>
            <a:ext cx="1390116" cy="523220"/>
          </a:xfrm>
          <a:prstGeom prst="rect">
            <a:avLst/>
          </a:prstGeom>
          <a:noFill/>
        </p:spPr>
        <p:txBody>
          <a:bodyPr wrap="square" rtlCol="0">
            <a:spAutoFit/>
          </a:bodyPr>
          <a:lstStyle/>
          <a:p>
            <a:r>
              <a:rPr lang="en-US" sz="2800" b="1" dirty="0" smtClean="0"/>
              <a:t>100</a:t>
            </a:r>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cxnSp>
        <p:nvCxnSpPr>
          <p:cNvPr id="18" name="Straight Connector 17"/>
          <p:cNvCxnSpPr/>
          <p:nvPr/>
        </p:nvCxnSpPr>
        <p:spPr>
          <a:xfrm flipH="1" flipV="1">
            <a:off x="3219719" y="993204"/>
            <a:ext cx="15057" cy="485895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8214" y="5858603"/>
            <a:ext cx="1390116" cy="523220"/>
          </a:xfrm>
          <a:prstGeom prst="rect">
            <a:avLst/>
          </a:prstGeom>
          <a:noFill/>
        </p:spPr>
        <p:txBody>
          <a:bodyPr wrap="square" rtlCol="0">
            <a:spAutoFit/>
          </a:bodyPr>
          <a:lstStyle/>
          <a:p>
            <a:r>
              <a:rPr lang="en-US" sz="2800" b="1"/>
              <a:t>7</a:t>
            </a:r>
            <a:r>
              <a:rPr lang="en-US" sz="2800" b="1" smtClean="0"/>
              <a:t>0</a:t>
            </a:r>
            <a:endParaRPr lang="en-US" sz="2800" b="1" dirty="0" smtClean="0"/>
          </a:p>
        </p:txBody>
      </p:sp>
      <p:cxnSp>
        <p:nvCxnSpPr>
          <p:cNvPr id="22" name="Straight Connector 21"/>
          <p:cNvCxnSpPr/>
          <p:nvPr/>
        </p:nvCxnSpPr>
        <p:spPr>
          <a:xfrm flipV="1">
            <a:off x="1526246" y="420766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1217" y="3917922"/>
            <a:ext cx="1390116" cy="523220"/>
          </a:xfrm>
          <a:prstGeom prst="rect">
            <a:avLst/>
          </a:prstGeom>
          <a:noFill/>
        </p:spPr>
        <p:txBody>
          <a:bodyPr wrap="square" rtlCol="0">
            <a:spAutoFit/>
          </a:bodyPr>
          <a:lstStyle/>
          <a:p>
            <a:r>
              <a:rPr lang="en-US" sz="2800" b="1" dirty="0" smtClean="0"/>
              <a:t>$30</a:t>
            </a:r>
          </a:p>
        </p:txBody>
      </p:sp>
      <p:cxnSp>
        <p:nvCxnSpPr>
          <p:cNvPr id="25" name="Straight Connector 24"/>
          <p:cNvCxnSpPr/>
          <p:nvPr/>
        </p:nvCxnSpPr>
        <p:spPr>
          <a:xfrm flipV="1">
            <a:off x="1499616" y="1857681"/>
            <a:ext cx="1693473" cy="1288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0820" y="1563371"/>
            <a:ext cx="1390116" cy="523220"/>
          </a:xfrm>
          <a:prstGeom prst="rect">
            <a:avLst/>
          </a:prstGeom>
          <a:noFill/>
        </p:spPr>
        <p:txBody>
          <a:bodyPr wrap="square" rtlCol="0">
            <a:spAutoFit/>
          </a:bodyPr>
          <a:lstStyle/>
          <a:p>
            <a:r>
              <a:rPr lang="en-US" sz="2800" b="1" dirty="0" smtClean="0"/>
              <a:t>$90</a:t>
            </a:r>
          </a:p>
        </p:txBody>
      </p:sp>
    </p:spTree>
    <p:extLst>
      <p:ext uri="{BB962C8B-B14F-4D97-AF65-F5344CB8AC3E}">
        <p14:creationId xmlns:p14="http://schemas.microsoft.com/office/powerpoint/2010/main" val="19669889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Tree>
    <p:extLst>
      <p:ext uri="{BB962C8B-B14F-4D97-AF65-F5344CB8AC3E}">
        <p14:creationId xmlns:p14="http://schemas.microsoft.com/office/powerpoint/2010/main" val="3072115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Tree>
    <p:extLst>
      <p:ext uri="{BB962C8B-B14F-4D97-AF65-F5344CB8AC3E}">
        <p14:creationId xmlns:p14="http://schemas.microsoft.com/office/powerpoint/2010/main" val="16148569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53993205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166581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5" name="TextBox 14"/>
          <p:cNvSpPr txBox="1"/>
          <p:nvPr/>
        </p:nvSpPr>
        <p:spPr>
          <a:xfrm>
            <a:off x="7667791" y="2507971"/>
            <a:ext cx="3780432" cy="1938992"/>
          </a:xfrm>
          <a:prstGeom prst="rect">
            <a:avLst/>
          </a:prstGeom>
          <a:noFill/>
        </p:spPr>
        <p:txBody>
          <a:bodyPr wrap="square" rtlCol="0">
            <a:spAutoFit/>
          </a:bodyPr>
          <a:lstStyle/>
          <a:p>
            <a:r>
              <a:rPr lang="en-US" sz="4000" b="1" dirty="0" smtClean="0"/>
              <a:t>Which curve has been affected? How?</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Tree>
    <p:extLst>
      <p:ext uri="{BB962C8B-B14F-4D97-AF65-F5344CB8AC3E}">
        <p14:creationId xmlns:p14="http://schemas.microsoft.com/office/powerpoint/2010/main" val="97058523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118075438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89461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7298169" y="2515789"/>
            <a:ext cx="1358038" cy="581026"/>
          </a:xfrm>
          <a:prstGeom prst="triangle">
            <a:avLst>
              <a:gd name="adj" fmla="val 542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365666" y="287070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46246" y="2701427"/>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160238719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7298169" y="2515789"/>
            <a:ext cx="1358038" cy="581026"/>
          </a:xfrm>
          <a:prstGeom prst="triangle">
            <a:avLst>
              <a:gd name="adj" fmla="val 542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365666" y="287070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71376" y="4924072"/>
            <a:ext cx="10972949" cy="1569660"/>
          </a:xfrm>
          <a:prstGeom prst="rect">
            <a:avLst/>
          </a:prstGeom>
          <a:noFill/>
        </p:spPr>
        <p:txBody>
          <a:bodyPr wrap="square" rtlCol="0">
            <a:spAutoFit/>
          </a:bodyPr>
          <a:lstStyle/>
          <a:p>
            <a:r>
              <a:rPr lang="en-US" sz="2400" b="1" dirty="0" smtClean="0"/>
              <a:t>Disclaimer: Deadweight Loss is a complex issue when public health is at stake. Consumption of drugs have certain negative externalities that make it optimal in fact that consumption is decreased (similar to loud music or cigarettes, for example). More on it, next week. </a:t>
            </a:r>
          </a:p>
        </p:txBody>
      </p:sp>
      <p:sp>
        <p:nvSpPr>
          <p:cNvPr id="22" name="TextBox 21"/>
          <p:cNvSpPr txBox="1"/>
          <p:nvPr/>
        </p:nvSpPr>
        <p:spPr>
          <a:xfrm>
            <a:off x="9498646" y="2853827"/>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89074662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7298169" y="2515789"/>
            <a:ext cx="1358038" cy="581026"/>
          </a:xfrm>
          <a:prstGeom prst="triangle">
            <a:avLst>
              <a:gd name="adj" fmla="val 542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365666" y="287070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71376" y="4924072"/>
            <a:ext cx="10972949" cy="830997"/>
          </a:xfrm>
          <a:prstGeom prst="rect">
            <a:avLst/>
          </a:prstGeom>
          <a:noFill/>
        </p:spPr>
        <p:txBody>
          <a:bodyPr wrap="square" rtlCol="0">
            <a:spAutoFit/>
          </a:bodyPr>
          <a:lstStyle/>
          <a:p>
            <a:r>
              <a:rPr lang="en-US" sz="2400" b="1" dirty="0" smtClean="0"/>
              <a:t>(A quota on, say, </a:t>
            </a:r>
            <a:r>
              <a:rPr lang="en-US" sz="2400" b="1" dirty="0" err="1" smtClean="0"/>
              <a:t>kancong</a:t>
            </a:r>
            <a:r>
              <a:rPr lang="en-US" sz="2400" b="1" dirty="0" smtClean="0"/>
              <a:t> consumption, would result in a Deadweight Loss and everyone would agree. However, it is not truly a realistic policy.) </a:t>
            </a:r>
            <a:endParaRPr lang="en-US" sz="2400" b="1" dirty="0" smtClean="0"/>
          </a:p>
        </p:txBody>
      </p:sp>
      <p:sp>
        <p:nvSpPr>
          <p:cNvPr id="22" name="TextBox 21"/>
          <p:cNvSpPr txBox="1"/>
          <p:nvPr/>
        </p:nvSpPr>
        <p:spPr>
          <a:xfrm>
            <a:off x="9498646" y="2853827"/>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8771053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5" y="794179"/>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7298169" y="2515789"/>
            <a:ext cx="1358038" cy="581026"/>
          </a:xfrm>
          <a:prstGeom prst="triangle">
            <a:avLst>
              <a:gd name="adj" fmla="val 542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365666" y="287070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46246" y="2701427"/>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11073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0833E-6 1.11111E-6 L -0.47643 0.09352 " pathEditMode="relative" rAng="0" ptsTypes="AA">
                                      <p:cBhvr>
                                        <p:cTn id="6" dur="2000" fill="hold"/>
                                        <p:tgtEl>
                                          <p:spTgt spid="14"/>
                                        </p:tgtEl>
                                        <p:attrNameLst>
                                          <p:attrName>ppt_x</p:attrName>
                                          <p:attrName>ppt_y</p:attrName>
                                        </p:attrNameLst>
                                      </p:cBhvr>
                                      <p:rCtr x="-23828" y="467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4.81481E-6 L -0.48958 -0.00208 " pathEditMode="relative" rAng="0" ptsTypes="AA">
                                      <p:cBhvr>
                                        <p:cTn id="10" dur="2000" fill="hold"/>
                                        <p:tgtEl>
                                          <p:spTgt spid="18"/>
                                        </p:tgtEl>
                                        <p:attrNameLst>
                                          <p:attrName>ppt_x</p:attrName>
                                          <p:attrName>ppt_y</p:attrName>
                                        </p:attrNameLst>
                                      </p:cBhvr>
                                      <p:rCtr x="-24479" y="-116"/>
                                    </p:animMotion>
                                  </p:childTnLst>
                                </p:cTn>
                              </p:par>
                              <p:par>
                                <p:cTn id="11" presetID="0" presetClass="path" presetSubtype="0" accel="50000" decel="50000" fill="hold" grpId="0" nodeType="withEffect">
                                  <p:stCondLst>
                                    <p:cond delay="0"/>
                                  </p:stCondLst>
                                  <p:childTnLst>
                                    <p:animMotion origin="layout" path="M 1.66667E-6 -4.07407E-6 L -0.49115 0.00139 " pathEditMode="relative" rAng="0" ptsTypes="AA">
                                      <p:cBhvr>
                                        <p:cTn id="12" dur="2000" fill="hold"/>
                                        <p:tgtEl>
                                          <p:spTgt spid="16"/>
                                        </p:tgtEl>
                                        <p:attrNameLst>
                                          <p:attrName>ppt_x</p:attrName>
                                          <p:attrName>ppt_y</p:attrName>
                                        </p:attrNameLst>
                                      </p:cBhvr>
                                      <p:rCtr x="-2455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effects: Quotas for </a:t>
            </a:r>
            <a:r>
              <a:rPr lang="en-US" sz="4000" dirty="0" err="1" smtClean="0">
                <a:solidFill>
                  <a:schemeClr val="bg1"/>
                </a:solidFill>
                <a:latin typeface="Abadi MT Condensed Extra Bold" charset="0"/>
                <a:ea typeface="Abadi MT Condensed Extra Bold" charset="0"/>
                <a:cs typeface="Abadi MT Condensed Extra Bold" charset="0"/>
              </a:rPr>
              <a:t>Modafinil</a:t>
            </a:r>
            <a:r>
              <a:rPr lang="en-US" sz="4000" dirty="0" smtClean="0">
                <a:solidFill>
                  <a:schemeClr val="bg1"/>
                </a:solidFill>
                <a:latin typeface="Abadi MT Condensed Extra Bold" charset="0"/>
                <a:ea typeface="Abadi MT Condensed Extra Bold" charset="0"/>
                <a:cs typeface="Abadi MT Condensed Extra Bold" charset="0"/>
              </a:rPr>
              <a:t> </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354"/>
            <a:ext cx="5748338" cy="318967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594355"/>
            <a:ext cx="5748338" cy="3189679"/>
          </a:xfrm>
          <a:prstGeom prst="rect">
            <a:avLst/>
          </a:prstGeom>
        </p:spPr>
      </p:pic>
      <p:sp>
        <p:nvSpPr>
          <p:cNvPr id="8" name="TextBox 7"/>
          <p:cNvSpPr txBox="1"/>
          <p:nvPr/>
        </p:nvSpPr>
        <p:spPr>
          <a:xfrm>
            <a:off x="2114550" y="1048221"/>
            <a:ext cx="2986088" cy="523220"/>
          </a:xfrm>
          <a:prstGeom prst="rect">
            <a:avLst/>
          </a:prstGeom>
          <a:noFill/>
        </p:spPr>
        <p:txBody>
          <a:bodyPr wrap="square" rtlCol="0">
            <a:spAutoFit/>
          </a:bodyPr>
          <a:lstStyle/>
          <a:p>
            <a:r>
              <a:rPr lang="en-US" sz="2800" b="1" smtClean="0"/>
              <a:t>Before quota</a:t>
            </a:r>
            <a:endParaRPr lang="en-US" sz="2800" b="1" dirty="0" smtClean="0"/>
          </a:p>
        </p:txBody>
      </p:sp>
      <p:sp>
        <p:nvSpPr>
          <p:cNvPr id="9" name="TextBox 8"/>
          <p:cNvSpPr txBox="1"/>
          <p:nvPr/>
        </p:nvSpPr>
        <p:spPr>
          <a:xfrm>
            <a:off x="8267700" y="1016014"/>
            <a:ext cx="2986088" cy="523220"/>
          </a:xfrm>
          <a:prstGeom prst="rect">
            <a:avLst/>
          </a:prstGeom>
          <a:noFill/>
        </p:spPr>
        <p:txBody>
          <a:bodyPr wrap="square" rtlCol="0">
            <a:spAutoFit/>
          </a:bodyPr>
          <a:lstStyle/>
          <a:p>
            <a:r>
              <a:rPr lang="en-US" sz="2800" b="1" dirty="0" smtClean="0"/>
              <a:t>After quota</a:t>
            </a:r>
          </a:p>
        </p:txBody>
      </p:sp>
      <p:sp>
        <p:nvSpPr>
          <p:cNvPr id="10" name="Right Triangle 9"/>
          <p:cNvSpPr/>
          <p:nvPr/>
        </p:nvSpPr>
        <p:spPr>
          <a:xfrm>
            <a:off x="644816" y="794180"/>
            <a:ext cx="1632076" cy="20765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376" y="1900538"/>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2" name="Right Triangle 11"/>
          <p:cNvSpPr/>
          <p:nvPr/>
        </p:nvSpPr>
        <p:spPr>
          <a:xfrm rot="5400000">
            <a:off x="635707" y="2879815"/>
            <a:ext cx="1650292" cy="1632075"/>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6" y="318919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4" name="Right Triangle 13"/>
          <p:cNvSpPr/>
          <p:nvPr/>
        </p:nvSpPr>
        <p:spPr>
          <a:xfrm>
            <a:off x="6624084" y="685800"/>
            <a:ext cx="1036674" cy="139072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1036" y="1381162"/>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ectangle 15"/>
          <p:cNvSpPr/>
          <p:nvPr/>
        </p:nvSpPr>
        <p:spPr>
          <a:xfrm>
            <a:off x="6640967" y="2076524"/>
            <a:ext cx="1019792" cy="140879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1267" y="2578317"/>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8" name="Right Triangle 17"/>
          <p:cNvSpPr/>
          <p:nvPr/>
        </p:nvSpPr>
        <p:spPr>
          <a:xfrm rot="5400000">
            <a:off x="6645982" y="3480306"/>
            <a:ext cx="1035678" cy="1045707"/>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rot="5400000">
            <a:off x="7298169" y="2515789"/>
            <a:ext cx="1358038" cy="581026"/>
          </a:xfrm>
          <a:prstGeom prst="triangle">
            <a:avLst>
              <a:gd name="adj" fmla="val 542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365666" y="2870705"/>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46246" y="2701427"/>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160931205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Price ceiling</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48" y="1027906"/>
            <a:ext cx="6438852" cy="3347146"/>
          </a:xfrm>
          <a:prstGeom prst="rect">
            <a:avLst/>
          </a:prstGeom>
        </p:spPr>
      </p:pic>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7906"/>
            <a:ext cx="6438852" cy="3347146"/>
          </a:xfrm>
        </p:spPr>
      </p:pic>
      <p:sp>
        <p:nvSpPr>
          <p:cNvPr id="8" name="Right Triangle 7"/>
          <p:cNvSpPr/>
          <p:nvPr/>
        </p:nvSpPr>
        <p:spPr>
          <a:xfrm>
            <a:off x="887819" y="919715"/>
            <a:ext cx="1685260" cy="143539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9102" y="15154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0" name="Right Triangle 9"/>
          <p:cNvSpPr/>
          <p:nvPr/>
        </p:nvSpPr>
        <p:spPr>
          <a:xfrm rot="5400000">
            <a:off x="877184" y="2365746"/>
            <a:ext cx="1706529" cy="1685260"/>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2858" y="2842689"/>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Right Triangle 11"/>
          <p:cNvSpPr/>
          <p:nvPr/>
        </p:nvSpPr>
        <p:spPr>
          <a:xfrm>
            <a:off x="6640966" y="960895"/>
            <a:ext cx="1269851" cy="103568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40966" y="1996580"/>
            <a:ext cx="1290163" cy="774730"/>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2250" y="173051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40880" y="2771395"/>
            <a:ext cx="1290333" cy="129016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72250" y="2905234"/>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7" name="Triangle 16"/>
          <p:cNvSpPr/>
          <p:nvPr/>
        </p:nvSpPr>
        <p:spPr>
          <a:xfrm rot="5400000">
            <a:off x="7745850" y="2205470"/>
            <a:ext cx="751117" cy="380564"/>
          </a:xfrm>
          <a:prstGeom prst="triangle">
            <a:avLst>
              <a:gd name="adj" fmla="val 439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417782" y="235943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83043" y="2185833"/>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
        <p:nvSpPr>
          <p:cNvPr id="21" name="TextBox 20"/>
          <p:cNvSpPr txBox="1"/>
          <p:nvPr/>
        </p:nvSpPr>
        <p:spPr>
          <a:xfrm>
            <a:off x="406233" y="4414875"/>
            <a:ext cx="10693830" cy="2923877"/>
          </a:xfrm>
          <a:prstGeom prst="rect">
            <a:avLst/>
          </a:prstGeom>
          <a:noFill/>
        </p:spPr>
        <p:txBody>
          <a:bodyPr wrap="square" rtlCol="0">
            <a:spAutoFit/>
          </a:bodyPr>
          <a:lstStyle/>
          <a:p>
            <a:pPr marL="457200" indent="-457200">
              <a:buClr>
                <a:srgbClr val="0F14F5"/>
              </a:buClr>
              <a:buSzPct val="104000"/>
              <a:buFont typeface="Arial" charset="0"/>
              <a:buChar char="•"/>
            </a:pPr>
            <a:r>
              <a:rPr lang="en-US" sz="2800" dirty="0" smtClean="0"/>
              <a:t>Quotas are problematic</a:t>
            </a:r>
          </a:p>
          <a:p>
            <a:pPr marL="1371600" lvl="2" indent="-457200">
              <a:buClr>
                <a:srgbClr val="0F14F5"/>
              </a:buClr>
              <a:buSzPct val="104000"/>
              <a:buFont typeface="Arial" charset="0"/>
              <a:buChar char="•"/>
            </a:pPr>
            <a:r>
              <a:rPr lang="en-US" sz="2800" dirty="0" smtClean="0"/>
              <a:t>Black markets arise</a:t>
            </a:r>
          </a:p>
          <a:p>
            <a:pPr marL="1371600" lvl="2" indent="-457200">
              <a:buClr>
                <a:srgbClr val="0F14F5"/>
              </a:buClr>
              <a:buSzPct val="104000"/>
              <a:buFont typeface="Arial" charset="0"/>
              <a:buChar char="•"/>
            </a:pPr>
            <a:r>
              <a:rPr lang="en-US" sz="2800" dirty="0" smtClean="0"/>
              <a:t>They do not produce revenues like tax </a:t>
            </a:r>
          </a:p>
          <a:p>
            <a:pPr marL="1371600" lvl="2" indent="-457200">
              <a:buClr>
                <a:srgbClr val="0F14F5"/>
              </a:buClr>
              <a:buSzPct val="104000"/>
              <a:buFont typeface="Arial" charset="0"/>
              <a:buChar char="•"/>
            </a:pPr>
            <a:r>
              <a:rPr lang="en-US" sz="2800" dirty="0" smtClean="0"/>
              <a:t>(in fact, more police spending to prevent black markets)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60302781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Remarks (1/5)</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endParaRPr lang="en-US" sz="3600" dirty="0" smtClean="0"/>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201422380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a:solidFill>
                  <a:schemeClr val="bg1"/>
                </a:solidFill>
                <a:latin typeface="Abadi MT Condensed Extra Bold" charset="0"/>
                <a:ea typeface="Abadi MT Condensed Extra Bold" charset="0"/>
                <a:cs typeface="Abadi MT Condensed Extra Bold" charset="0"/>
              </a:rPr>
              <a:t>                                       Remarks </a:t>
            </a:r>
            <a:r>
              <a:rPr lang="en-US" sz="4000" dirty="0" smtClean="0">
                <a:solidFill>
                  <a:schemeClr val="bg1"/>
                </a:solidFill>
                <a:latin typeface="Abadi MT Condensed Extra Bold" charset="0"/>
                <a:ea typeface="Abadi MT Condensed Extra Bold" charset="0"/>
                <a:cs typeface="Abadi MT Condensed Extra Bold" charset="0"/>
              </a:rPr>
              <a:t>(2/5</a:t>
            </a:r>
            <a:r>
              <a:rPr lang="en-US" sz="4000" dirty="0">
                <a:solidFill>
                  <a:schemeClr val="bg1"/>
                </a:solidFill>
                <a:latin typeface="Abadi MT Condensed Extra Bold" charset="0"/>
                <a:ea typeface="Abadi MT Condensed Extra Bold" charset="0"/>
                <a:cs typeface="Abadi MT Condensed Extra Bold" charset="0"/>
              </a:rPr>
              <a:t>)</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7" name="Left Brace 6"/>
          <p:cNvSpPr/>
          <p:nvPr/>
        </p:nvSpPr>
        <p:spPr>
          <a:xfrm rot="10800000">
            <a:off x="4835881" y="1599035"/>
            <a:ext cx="260621" cy="127220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319131" y="1758084"/>
            <a:ext cx="6969513" cy="1815882"/>
          </a:xfrm>
          <a:prstGeom prst="rect">
            <a:avLst/>
          </a:prstGeom>
          <a:noFill/>
        </p:spPr>
        <p:txBody>
          <a:bodyPr wrap="square" rtlCol="0">
            <a:spAutoFit/>
          </a:bodyPr>
          <a:lstStyle/>
          <a:p>
            <a:r>
              <a:rPr lang="en-US" sz="2800" b="1" dirty="0" smtClean="0"/>
              <a:t>It does not matter who nominally pays/gets them.</a:t>
            </a:r>
          </a:p>
          <a:p>
            <a:r>
              <a:rPr lang="en-US" sz="2800" b="1" dirty="0" smtClean="0">
                <a:solidFill>
                  <a:schemeClr val="bg1"/>
                </a:solidFill>
              </a:rPr>
              <a:t>More inelastic side bears heavier burden with taxes (and gains more with subsidies)</a:t>
            </a:r>
          </a:p>
        </p:txBody>
      </p:sp>
    </p:spTree>
    <p:extLst>
      <p:ext uri="{BB962C8B-B14F-4D97-AF65-F5344CB8AC3E}">
        <p14:creationId xmlns:p14="http://schemas.microsoft.com/office/powerpoint/2010/main" val="1756240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
        <p:nvSpPr>
          <p:cNvPr id="21" name="TextBox 20"/>
          <p:cNvSpPr txBox="1"/>
          <p:nvPr/>
        </p:nvSpPr>
        <p:spPr>
          <a:xfrm>
            <a:off x="8210608" y="1025714"/>
            <a:ext cx="3780432" cy="707886"/>
          </a:xfrm>
          <a:prstGeom prst="rect">
            <a:avLst/>
          </a:prstGeom>
          <a:noFill/>
        </p:spPr>
        <p:txBody>
          <a:bodyPr wrap="square" rtlCol="0">
            <a:spAutoFit/>
          </a:bodyPr>
          <a:lstStyle/>
          <a:p>
            <a:r>
              <a:rPr lang="en-US" sz="4000" b="1" dirty="0" smtClean="0"/>
              <a:t>p , q</a:t>
            </a:r>
            <a:endParaRPr lang="en-US" sz="2800" b="1" baseline="-25000" dirty="0" smtClean="0"/>
          </a:p>
        </p:txBody>
      </p:sp>
      <p:cxnSp>
        <p:nvCxnSpPr>
          <p:cNvPr id="22" name="Straight Arrow Connector 21"/>
          <p:cNvCxnSpPr/>
          <p:nvPr/>
        </p:nvCxnSpPr>
        <p:spPr>
          <a:xfrm>
            <a:off x="9258264" y="1145416"/>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620336" y="1177871"/>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41916" y="2884516"/>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0392" y="3003967"/>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82425" y="3106722"/>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462369" y="3195191"/>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89902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a:solidFill>
                  <a:schemeClr val="bg1"/>
                </a:solidFill>
                <a:latin typeface="Abadi MT Condensed Extra Bold" charset="0"/>
                <a:ea typeface="Abadi MT Condensed Extra Bold" charset="0"/>
                <a:cs typeface="Abadi MT Condensed Extra Bold" charset="0"/>
              </a:rPr>
              <a:t>                                       Remarks </a:t>
            </a:r>
            <a:r>
              <a:rPr lang="en-US" sz="4000" dirty="0" smtClean="0">
                <a:solidFill>
                  <a:schemeClr val="bg1"/>
                </a:solidFill>
                <a:latin typeface="Abadi MT Condensed Extra Bold" charset="0"/>
                <a:ea typeface="Abadi MT Condensed Extra Bold" charset="0"/>
                <a:cs typeface="Abadi MT Condensed Extra Bold" charset="0"/>
              </a:rPr>
              <a:t>(3/5</a:t>
            </a:r>
            <a:r>
              <a:rPr lang="en-US" sz="4000" dirty="0">
                <a:solidFill>
                  <a:schemeClr val="bg1"/>
                </a:solidFill>
                <a:latin typeface="Abadi MT Condensed Extra Bold" charset="0"/>
                <a:ea typeface="Abadi MT Condensed Extra Bold" charset="0"/>
                <a:cs typeface="Abadi MT Condensed Extra Bold" charset="0"/>
              </a:rPr>
              <a:t>)</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7" name="Left Brace 6"/>
          <p:cNvSpPr/>
          <p:nvPr/>
        </p:nvSpPr>
        <p:spPr>
          <a:xfrm rot="10800000">
            <a:off x="4835881" y="1599035"/>
            <a:ext cx="260621" cy="127220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319131" y="1758084"/>
            <a:ext cx="6969513" cy="1815882"/>
          </a:xfrm>
          <a:prstGeom prst="rect">
            <a:avLst/>
          </a:prstGeom>
          <a:noFill/>
        </p:spPr>
        <p:txBody>
          <a:bodyPr wrap="square" rtlCol="0">
            <a:spAutoFit/>
          </a:bodyPr>
          <a:lstStyle/>
          <a:p>
            <a:r>
              <a:rPr lang="en-US" sz="2800" b="1" dirty="0" smtClean="0"/>
              <a:t>It does not matter who nominally pays/gets them.</a:t>
            </a:r>
          </a:p>
          <a:p>
            <a:r>
              <a:rPr lang="en-US" sz="2800" b="1" dirty="0" smtClean="0"/>
              <a:t>More inelastic side bears heavier burden with taxes (and </a:t>
            </a:r>
            <a:r>
              <a:rPr lang="en-US" sz="2800" b="1" smtClean="0"/>
              <a:t>gains more with subsidies)</a:t>
            </a:r>
            <a:endParaRPr lang="en-US" sz="2800" b="1" dirty="0" smtClean="0"/>
          </a:p>
        </p:txBody>
      </p:sp>
    </p:spTree>
    <p:extLst>
      <p:ext uri="{BB962C8B-B14F-4D97-AF65-F5344CB8AC3E}">
        <p14:creationId xmlns:p14="http://schemas.microsoft.com/office/powerpoint/2010/main" val="9947363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a:solidFill>
                  <a:schemeClr val="bg1"/>
                </a:solidFill>
                <a:latin typeface="Abadi MT Condensed Extra Bold" charset="0"/>
                <a:ea typeface="Abadi MT Condensed Extra Bold" charset="0"/>
                <a:cs typeface="Abadi MT Condensed Extra Bold" charset="0"/>
              </a:rPr>
              <a:t>                                       Remarks </a:t>
            </a:r>
            <a:r>
              <a:rPr lang="en-US" sz="4000" dirty="0" smtClean="0">
                <a:solidFill>
                  <a:schemeClr val="bg1"/>
                </a:solidFill>
                <a:latin typeface="Abadi MT Condensed Extra Bold" charset="0"/>
                <a:ea typeface="Abadi MT Condensed Extra Bold" charset="0"/>
                <a:cs typeface="Abadi MT Condensed Extra Bold" charset="0"/>
              </a:rPr>
              <a:t>(4/5</a:t>
            </a:r>
            <a:r>
              <a:rPr lang="en-US" sz="4000" dirty="0">
                <a:solidFill>
                  <a:schemeClr val="bg1"/>
                </a:solidFill>
                <a:latin typeface="Abadi MT Condensed Extra Bold" charset="0"/>
                <a:ea typeface="Abadi MT Condensed Extra Bold" charset="0"/>
                <a:cs typeface="Abadi MT Condensed Extra Bold" charset="0"/>
              </a:rPr>
              <a:t>)</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7" name="Left Brace 6"/>
          <p:cNvSpPr/>
          <p:nvPr/>
        </p:nvSpPr>
        <p:spPr>
          <a:xfrm rot="10800000">
            <a:off x="5439102" y="2900855"/>
            <a:ext cx="441435" cy="179918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096000" y="3524727"/>
            <a:ext cx="5633545" cy="523220"/>
          </a:xfrm>
          <a:prstGeom prst="rect">
            <a:avLst/>
          </a:prstGeom>
          <a:noFill/>
        </p:spPr>
        <p:txBody>
          <a:bodyPr wrap="square" rtlCol="0">
            <a:spAutoFit/>
          </a:bodyPr>
          <a:lstStyle/>
          <a:p>
            <a:r>
              <a:rPr lang="en-US" sz="2800" b="1" smtClean="0"/>
              <a:t>Only matter when binding</a:t>
            </a:r>
            <a:endParaRPr lang="en-US" sz="2800" b="1" dirty="0" smtClean="0"/>
          </a:p>
        </p:txBody>
      </p:sp>
    </p:spTree>
    <p:extLst>
      <p:ext uri="{BB962C8B-B14F-4D97-AF65-F5344CB8AC3E}">
        <p14:creationId xmlns:p14="http://schemas.microsoft.com/office/powerpoint/2010/main" val="183685537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a:solidFill>
                  <a:schemeClr val="bg1"/>
                </a:solidFill>
                <a:latin typeface="Abadi MT Condensed Extra Bold" charset="0"/>
                <a:ea typeface="Abadi MT Condensed Extra Bold" charset="0"/>
                <a:cs typeface="Abadi MT Condensed Extra Bold" charset="0"/>
              </a:rPr>
              <a:t>                                       Remarks </a:t>
            </a:r>
            <a:r>
              <a:rPr lang="en-US" sz="4000" dirty="0" smtClean="0">
                <a:solidFill>
                  <a:schemeClr val="bg1"/>
                </a:solidFill>
                <a:latin typeface="Abadi MT Condensed Extra Bold" charset="0"/>
                <a:ea typeface="Abadi MT Condensed Extra Bold" charset="0"/>
                <a:cs typeface="Abadi MT Condensed Extra Bold" charset="0"/>
              </a:rPr>
              <a:t>(5/5</a:t>
            </a:r>
            <a:r>
              <a:rPr lang="en-US" sz="4000" dirty="0">
                <a:solidFill>
                  <a:schemeClr val="bg1"/>
                </a:solidFill>
                <a:latin typeface="Abadi MT Condensed Extra Bold" charset="0"/>
                <a:ea typeface="Abadi MT Condensed Extra Bold" charset="0"/>
                <a:cs typeface="Abadi MT Condensed Extra Bold" charset="0"/>
              </a:rPr>
              <a:t>)</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7" name="Left Brace 6"/>
          <p:cNvSpPr/>
          <p:nvPr/>
        </p:nvSpPr>
        <p:spPr>
          <a:xfrm rot="10800000">
            <a:off x="5439102" y="2900855"/>
            <a:ext cx="441435" cy="1799186"/>
          </a:xfrm>
          <a:prstGeom prst="leftBrace">
            <a:avLst>
              <a:gd name="adj1" fmla="val 34803"/>
              <a:gd name="adj2" fmla="val 51376"/>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096000" y="2510571"/>
            <a:ext cx="5633545" cy="2677656"/>
          </a:xfrm>
          <a:prstGeom prst="rect">
            <a:avLst/>
          </a:prstGeom>
          <a:noFill/>
        </p:spPr>
        <p:txBody>
          <a:bodyPr wrap="square" rtlCol="0">
            <a:spAutoFit/>
          </a:bodyPr>
          <a:lstStyle/>
          <a:p>
            <a:r>
              <a:rPr lang="en-US" sz="2800" b="1" dirty="0" smtClean="0"/>
              <a:t>Less frequently used </a:t>
            </a:r>
            <a:r>
              <a:rPr lang="en-US" sz="2800" b="1" smtClean="0"/>
              <a:t>than taxes/subsidies</a:t>
            </a:r>
          </a:p>
          <a:p>
            <a:endParaRPr lang="en-US" sz="2800" b="1" dirty="0" smtClean="0"/>
          </a:p>
          <a:p>
            <a:r>
              <a:rPr lang="en-US" sz="2800" b="1" dirty="0" smtClean="0"/>
              <a:t>They generate no revenue</a:t>
            </a:r>
          </a:p>
          <a:p>
            <a:r>
              <a:rPr lang="en-US" sz="2800" b="1" dirty="0" smtClean="0"/>
              <a:t>&amp;</a:t>
            </a:r>
          </a:p>
          <a:p>
            <a:r>
              <a:rPr lang="en-US" sz="2800" b="1" dirty="0" smtClean="0"/>
              <a:t>They incentivize black markets </a:t>
            </a:r>
          </a:p>
        </p:txBody>
      </p:sp>
    </p:spTree>
    <p:extLst>
      <p:ext uri="{BB962C8B-B14F-4D97-AF65-F5344CB8AC3E}">
        <p14:creationId xmlns:p14="http://schemas.microsoft.com/office/powerpoint/2010/main" val="91242800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Remarks (Bonus)</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Taxes/Subsidies</a:t>
            </a:r>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8" name="TextBox 7"/>
          <p:cNvSpPr txBox="1"/>
          <p:nvPr/>
        </p:nvSpPr>
        <p:spPr>
          <a:xfrm>
            <a:off x="749085" y="5143413"/>
            <a:ext cx="10693830" cy="523220"/>
          </a:xfrm>
          <a:prstGeom prst="rect">
            <a:avLst/>
          </a:prstGeom>
          <a:noFill/>
        </p:spPr>
        <p:txBody>
          <a:bodyPr wrap="square" rtlCol="0">
            <a:spAutoFit/>
          </a:bodyPr>
          <a:lstStyle/>
          <a:p>
            <a:r>
              <a:rPr lang="en-US" sz="2800" b="1" dirty="0" smtClean="0"/>
              <a:t>In the absence of externalities, all of them produce </a:t>
            </a:r>
            <a:r>
              <a:rPr lang="en-US" sz="2800" b="1" smtClean="0"/>
              <a:t>a deadweight loss </a:t>
            </a:r>
            <a:endParaRPr lang="en-US" sz="2800" b="1" dirty="0" smtClean="0"/>
          </a:p>
        </p:txBody>
      </p:sp>
    </p:spTree>
    <p:extLst>
      <p:ext uri="{BB962C8B-B14F-4D97-AF65-F5344CB8AC3E}">
        <p14:creationId xmlns:p14="http://schemas.microsoft.com/office/powerpoint/2010/main" val="78482889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Next week</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2232065"/>
            <a:ext cx="10693830" cy="2616101"/>
          </a:xfrm>
          <a:prstGeom prst="rect">
            <a:avLst/>
          </a:prstGeom>
          <a:noFill/>
        </p:spPr>
        <p:txBody>
          <a:bodyPr wrap="square" rtlCol="0">
            <a:spAutoFit/>
          </a:bodyPr>
          <a:lstStyle/>
          <a:p>
            <a:pPr marL="457200" indent="-457200">
              <a:buClr>
                <a:srgbClr val="0F14F5"/>
              </a:buClr>
              <a:buSzPct val="104000"/>
              <a:buFont typeface="Arial" charset="0"/>
              <a:buChar char="•"/>
            </a:pPr>
            <a:r>
              <a:rPr lang="en-US" sz="3200" dirty="0"/>
              <a:t>Market Failure &amp; Perfectly Competitive </a:t>
            </a:r>
            <a:r>
              <a:rPr lang="en-US" sz="3200" dirty="0" smtClean="0"/>
              <a:t>Markets</a:t>
            </a:r>
          </a:p>
          <a:p>
            <a:pPr marL="457200"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r>
              <a:rPr lang="en-US" sz="3200" dirty="0"/>
              <a:t>Externalities; Public Goods and Common </a:t>
            </a:r>
            <a:r>
              <a:rPr lang="en-US" sz="3200" dirty="0" smtClean="0"/>
              <a:t>Resources</a:t>
            </a:r>
          </a:p>
          <a:p>
            <a:pPr marL="457200" indent="-457200">
              <a:buClr>
                <a:srgbClr val="0F14F5"/>
              </a:buClr>
              <a:buSzPct val="104000"/>
              <a:buFont typeface="Arial" charset="0"/>
              <a:buChar char="•"/>
            </a:pPr>
            <a:endParaRPr lang="en-US" sz="3200" dirty="0"/>
          </a:p>
          <a:p>
            <a:pPr marL="457200" indent="-457200">
              <a:buClr>
                <a:srgbClr val="0F14F5"/>
              </a:buClr>
              <a:buSzPct val="104000"/>
              <a:buFont typeface="Arial" charset="0"/>
              <a:buChar char="•"/>
            </a:pPr>
            <a:r>
              <a:rPr lang="en-US" sz="3200" dirty="0" smtClean="0"/>
              <a:t>Profit Maximization; </a:t>
            </a:r>
            <a:r>
              <a:rPr lang="en-US" sz="3200" dirty="0"/>
              <a:t>Perfect </a:t>
            </a:r>
            <a:r>
              <a:rPr lang="en-US" sz="3200" dirty="0" smtClean="0"/>
              <a:t>Competition</a:t>
            </a:r>
            <a:r>
              <a:rPr lang="es-ES" sz="3600" dirty="0" smtClean="0"/>
              <a:t> </a:t>
            </a:r>
            <a:endParaRPr lang="en-US" sz="3600" dirty="0" smtClean="0"/>
          </a:p>
        </p:txBody>
      </p:sp>
    </p:spTree>
    <p:extLst>
      <p:ext uri="{BB962C8B-B14F-4D97-AF65-F5344CB8AC3E}">
        <p14:creationId xmlns:p14="http://schemas.microsoft.com/office/powerpoint/2010/main" val="101714668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KAHOOT!  </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6" name="TextBox 5"/>
          <p:cNvSpPr txBox="1"/>
          <p:nvPr/>
        </p:nvSpPr>
        <p:spPr>
          <a:xfrm>
            <a:off x="749085" y="2232065"/>
            <a:ext cx="10693830" cy="2308324"/>
          </a:xfrm>
          <a:prstGeom prst="rect">
            <a:avLst/>
          </a:prstGeom>
          <a:noFill/>
        </p:spPr>
        <p:txBody>
          <a:bodyPr wrap="square" rtlCol="0">
            <a:spAutoFit/>
          </a:bodyPr>
          <a:lstStyle/>
          <a:p>
            <a:pPr marL="457200" indent="-457200">
              <a:buClr>
                <a:srgbClr val="0F14F5"/>
              </a:buClr>
              <a:buSzPct val="104000"/>
              <a:buFont typeface="Arial" charset="0"/>
              <a:buChar char="•"/>
            </a:pPr>
            <a:endParaRPr lang="es-ES" sz="3600" dirty="0"/>
          </a:p>
          <a:p>
            <a:pPr marL="457200" indent="-457200">
              <a:buClr>
                <a:srgbClr val="0F14F5"/>
              </a:buClr>
              <a:buSzPct val="104000"/>
              <a:buFont typeface="Arial" charset="0"/>
              <a:buChar char="•"/>
            </a:pPr>
            <a:endParaRPr lang="es-ES" sz="3600" dirty="0" smtClean="0"/>
          </a:p>
          <a:p>
            <a:pPr marL="457200" indent="-457200">
              <a:buClr>
                <a:srgbClr val="0F14F5"/>
              </a:buClr>
              <a:buSzPct val="104000"/>
              <a:buFont typeface="Arial" charset="0"/>
              <a:buChar char="•"/>
            </a:pPr>
            <a:r>
              <a:rPr lang="mr-IN" sz="3600" dirty="0">
                <a:hlinkClick r:id="rId2"/>
              </a:rPr>
              <a:t>https://play.kahoot.it/v2/?quizId=d5a66088-f0a1-49e3-a42a-11ec04a7462a</a:t>
            </a:r>
            <a:endParaRPr lang="en-US" sz="3600" dirty="0" smtClean="0"/>
          </a:p>
        </p:txBody>
      </p:sp>
    </p:spTree>
    <p:extLst>
      <p:ext uri="{BB962C8B-B14F-4D97-AF65-F5344CB8AC3E}">
        <p14:creationId xmlns:p14="http://schemas.microsoft.com/office/powerpoint/2010/main" val="1279996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
        <p:nvSpPr>
          <p:cNvPr id="21" name="TextBox 20"/>
          <p:cNvSpPr txBox="1"/>
          <p:nvPr/>
        </p:nvSpPr>
        <p:spPr>
          <a:xfrm>
            <a:off x="8210608" y="1025714"/>
            <a:ext cx="3780432" cy="707886"/>
          </a:xfrm>
          <a:prstGeom prst="rect">
            <a:avLst/>
          </a:prstGeom>
          <a:noFill/>
        </p:spPr>
        <p:txBody>
          <a:bodyPr wrap="square" rtlCol="0">
            <a:spAutoFit/>
          </a:bodyPr>
          <a:lstStyle/>
          <a:p>
            <a:r>
              <a:rPr lang="en-US" sz="4000" b="1" dirty="0" smtClean="0"/>
              <a:t>p , q</a:t>
            </a:r>
            <a:endParaRPr lang="en-US" sz="2800" b="1" baseline="-25000" dirty="0" smtClean="0"/>
          </a:p>
        </p:txBody>
      </p:sp>
      <p:cxnSp>
        <p:nvCxnSpPr>
          <p:cNvPr id="22" name="Straight Arrow Connector 21"/>
          <p:cNvCxnSpPr/>
          <p:nvPr/>
        </p:nvCxnSpPr>
        <p:spPr>
          <a:xfrm>
            <a:off x="9258264" y="1145416"/>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620336" y="1177871"/>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41916" y="2884516"/>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0392" y="3003967"/>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82425" y="3106722"/>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462369" y="3195191"/>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67791" y="2507971"/>
            <a:ext cx="3780432" cy="1938992"/>
          </a:xfrm>
          <a:prstGeom prst="rect">
            <a:avLst/>
          </a:prstGeom>
          <a:noFill/>
        </p:spPr>
        <p:txBody>
          <a:bodyPr wrap="square" rtlCol="0">
            <a:spAutoFit/>
          </a:bodyPr>
          <a:lstStyle/>
          <a:p>
            <a:r>
              <a:rPr lang="en-US" sz="4000" b="1" dirty="0" smtClean="0"/>
              <a:t>What may oil exporters do to increase price?</a:t>
            </a:r>
            <a:endParaRPr lang="en-US" sz="2800" b="1" baseline="-25000" dirty="0" smtClean="0"/>
          </a:p>
        </p:txBody>
      </p:sp>
    </p:spTree>
    <p:extLst>
      <p:ext uri="{BB962C8B-B14F-4D97-AF65-F5344CB8AC3E}">
        <p14:creationId xmlns:p14="http://schemas.microsoft.com/office/powerpoint/2010/main" val="2006061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Plan for today </a:t>
            </a:r>
          </a:p>
        </p:txBody>
      </p:sp>
      <p:sp>
        <p:nvSpPr>
          <p:cNvPr id="5" name="TextBox 4"/>
          <p:cNvSpPr txBox="1"/>
          <p:nvPr/>
        </p:nvSpPr>
        <p:spPr>
          <a:xfrm>
            <a:off x="1311793" y="2103385"/>
            <a:ext cx="10693830" cy="313932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Recap from last day</a:t>
            </a:r>
          </a:p>
          <a:p>
            <a:pPr marL="457200" indent="-457200">
              <a:buClr>
                <a:srgbClr val="0F14F5"/>
              </a:buClr>
              <a:buSzPct val="104000"/>
              <a:buFont typeface="Arial" charset="0"/>
              <a:buChar char="•"/>
            </a:pPr>
            <a:r>
              <a:rPr lang="en-US" sz="3600" dirty="0" smtClean="0"/>
              <a:t>Government intervention</a:t>
            </a:r>
          </a:p>
          <a:p>
            <a:pPr marL="914400" lvl="1" indent="-457200">
              <a:buClr>
                <a:srgbClr val="0F14F5"/>
              </a:buClr>
              <a:buSzPct val="104000"/>
              <a:buFont typeface="Arial" charset="0"/>
              <a:buChar char="•"/>
            </a:pPr>
            <a:r>
              <a:rPr lang="en-US" sz="3600" dirty="0" smtClean="0"/>
              <a:t>Taxes &amp; Subsidies</a:t>
            </a:r>
            <a:endParaRPr lang="en-US" sz="3600" dirty="0" smtClean="0"/>
          </a:p>
          <a:p>
            <a:pPr marL="914400" lvl="1" indent="-457200">
              <a:buClr>
                <a:srgbClr val="0F14F5"/>
              </a:buClr>
              <a:buSzPct val="104000"/>
              <a:buFont typeface="Arial" charset="0"/>
              <a:buChar char="•"/>
            </a:pPr>
            <a:r>
              <a:rPr lang="en-US" sz="3600" dirty="0" smtClean="0"/>
              <a:t>Quotas</a:t>
            </a:r>
          </a:p>
          <a:p>
            <a:pPr marL="914400" lvl="1" indent="-457200">
              <a:buClr>
                <a:srgbClr val="0F14F5"/>
              </a:buClr>
              <a:buSzPct val="104000"/>
              <a:buFont typeface="Arial" charset="0"/>
              <a:buChar char="•"/>
            </a:pPr>
            <a:r>
              <a:rPr lang="en-US" sz="3600" dirty="0" smtClean="0"/>
              <a:t>Price limits</a:t>
            </a:r>
          </a:p>
          <a:p>
            <a:pPr marL="285750" indent="-285750">
              <a:buClr>
                <a:srgbClr val="0F14F5"/>
              </a:buClr>
              <a:buFont typeface="Arial" charset="0"/>
              <a:buChar char="•"/>
            </a:pPr>
            <a:endParaRPr lang="en-US" dirty="0"/>
          </a:p>
        </p:txBody>
      </p:sp>
    </p:spTree>
    <p:extLst>
      <p:ext uri="{BB962C8B-B14F-4D97-AF65-F5344CB8AC3E}">
        <p14:creationId xmlns:p14="http://schemas.microsoft.com/office/powerpoint/2010/main" val="1894980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
        <p:nvSpPr>
          <p:cNvPr id="21" name="TextBox 20"/>
          <p:cNvSpPr txBox="1"/>
          <p:nvPr/>
        </p:nvSpPr>
        <p:spPr>
          <a:xfrm>
            <a:off x="8210608" y="1025714"/>
            <a:ext cx="3780432" cy="707886"/>
          </a:xfrm>
          <a:prstGeom prst="rect">
            <a:avLst/>
          </a:prstGeom>
          <a:noFill/>
        </p:spPr>
        <p:txBody>
          <a:bodyPr wrap="square" rtlCol="0">
            <a:spAutoFit/>
          </a:bodyPr>
          <a:lstStyle/>
          <a:p>
            <a:r>
              <a:rPr lang="en-US" sz="4000" b="1" dirty="0" smtClean="0"/>
              <a:t>p , q</a:t>
            </a:r>
            <a:endParaRPr lang="en-US" sz="2800" b="1" baseline="-25000" dirty="0" smtClean="0"/>
          </a:p>
        </p:txBody>
      </p:sp>
      <p:cxnSp>
        <p:nvCxnSpPr>
          <p:cNvPr id="22" name="Straight Arrow Connector 21"/>
          <p:cNvCxnSpPr/>
          <p:nvPr/>
        </p:nvCxnSpPr>
        <p:spPr>
          <a:xfrm>
            <a:off x="9258264" y="1145416"/>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620336" y="1177871"/>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41916" y="2884516"/>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0392" y="3003967"/>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82425" y="3106722"/>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462369" y="3195191"/>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67791" y="2507971"/>
            <a:ext cx="3780432" cy="1938992"/>
          </a:xfrm>
          <a:prstGeom prst="rect">
            <a:avLst/>
          </a:prstGeom>
          <a:noFill/>
        </p:spPr>
        <p:txBody>
          <a:bodyPr wrap="square" rtlCol="0">
            <a:spAutoFit/>
          </a:bodyPr>
          <a:lstStyle/>
          <a:p>
            <a:r>
              <a:rPr lang="en-US" sz="4000" b="1" smtClean="0"/>
              <a:t>What may oil exporters do to increase price?</a:t>
            </a:r>
            <a:endParaRPr lang="en-US" sz="2800" b="1" baseline="-25000"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3" y="159277"/>
            <a:ext cx="11377748" cy="6447985"/>
          </a:xfrm>
          <a:prstGeom prst="rect">
            <a:avLst/>
          </a:prstGeom>
        </p:spPr>
      </p:pic>
    </p:spTree>
    <p:extLst>
      <p:ext uri="{BB962C8B-B14F-4D97-AF65-F5344CB8AC3E}">
        <p14:creationId xmlns:p14="http://schemas.microsoft.com/office/powerpoint/2010/main" val="501827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
        <p:nvSpPr>
          <p:cNvPr id="21" name="TextBox 20"/>
          <p:cNvSpPr txBox="1"/>
          <p:nvPr/>
        </p:nvSpPr>
        <p:spPr>
          <a:xfrm>
            <a:off x="8210608" y="1025714"/>
            <a:ext cx="3780432" cy="707886"/>
          </a:xfrm>
          <a:prstGeom prst="rect">
            <a:avLst/>
          </a:prstGeom>
          <a:noFill/>
        </p:spPr>
        <p:txBody>
          <a:bodyPr wrap="square" rtlCol="0">
            <a:spAutoFit/>
          </a:bodyPr>
          <a:lstStyle/>
          <a:p>
            <a:r>
              <a:rPr lang="en-US" sz="4000" b="1" dirty="0" smtClean="0"/>
              <a:t>p , q</a:t>
            </a:r>
            <a:endParaRPr lang="en-US" sz="2800" b="1" baseline="-25000" dirty="0" smtClean="0"/>
          </a:p>
        </p:txBody>
      </p:sp>
      <p:cxnSp>
        <p:nvCxnSpPr>
          <p:cNvPr id="22" name="Straight Arrow Connector 21"/>
          <p:cNvCxnSpPr/>
          <p:nvPr/>
        </p:nvCxnSpPr>
        <p:spPr>
          <a:xfrm>
            <a:off x="9258264" y="1145416"/>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8629181" y="1128378"/>
            <a:ext cx="6274" cy="5264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41916" y="2884516"/>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0392" y="3003967"/>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82425" y="3106722"/>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462369" y="3195191"/>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26008" y="1145416"/>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810464" y="1011238"/>
            <a:ext cx="1390116" cy="707886"/>
          </a:xfrm>
          <a:prstGeom prst="rect">
            <a:avLst/>
          </a:prstGeom>
          <a:noFill/>
        </p:spPr>
        <p:txBody>
          <a:bodyPr wrap="square" rtlCol="0">
            <a:spAutoFit/>
          </a:bodyPr>
          <a:lstStyle/>
          <a:p>
            <a:r>
              <a:rPr lang="en-US" sz="4000" b="1" dirty="0" smtClean="0"/>
              <a:t>S</a:t>
            </a:r>
            <a:r>
              <a:rPr lang="en-US" sz="4000" b="1" baseline="-25000" dirty="0"/>
              <a:t>1</a:t>
            </a:r>
            <a:endParaRPr lang="en-US" sz="2800" b="1" baseline="-25000" dirty="0" smtClean="0"/>
          </a:p>
        </p:txBody>
      </p:sp>
      <p:cxnSp>
        <p:nvCxnSpPr>
          <p:cNvPr id="31" name="Straight Arrow Connector 30"/>
          <p:cNvCxnSpPr/>
          <p:nvPr/>
        </p:nvCxnSpPr>
        <p:spPr>
          <a:xfrm flipH="1">
            <a:off x="5372100" y="2353533"/>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73423" y="4234797"/>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96832" y="3640214"/>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130176" y="3543919"/>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949973" y="3432146"/>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797806" y="3344491"/>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70531" y="2353533"/>
            <a:ext cx="3780432" cy="2554545"/>
          </a:xfrm>
          <a:prstGeom prst="rect">
            <a:avLst/>
          </a:prstGeom>
          <a:noFill/>
        </p:spPr>
        <p:txBody>
          <a:bodyPr wrap="square" rtlCol="0">
            <a:spAutoFit/>
          </a:bodyPr>
          <a:lstStyle/>
          <a:p>
            <a:r>
              <a:rPr lang="en-US" sz="4000" b="1" dirty="0" smtClean="0"/>
              <a:t>Price back to initial price</a:t>
            </a:r>
            <a:r>
              <a:rPr lang="en-US" sz="4000" b="1" dirty="0" smtClean="0">
                <a:solidFill>
                  <a:schemeClr val="bg1"/>
                </a:solidFill>
              </a:rPr>
              <a:t>, but quantity much smaller</a:t>
            </a:r>
          </a:p>
        </p:txBody>
      </p:sp>
    </p:spTree>
    <p:extLst>
      <p:ext uri="{BB962C8B-B14F-4D97-AF65-F5344CB8AC3E}">
        <p14:creationId xmlns:p14="http://schemas.microsoft.com/office/powerpoint/2010/main" val="805891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extBox 12"/>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sp>
        <p:nvSpPr>
          <p:cNvPr id="1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OIL</a:t>
            </a:r>
          </a:p>
        </p:txBody>
      </p:sp>
      <p:cxnSp>
        <p:nvCxnSpPr>
          <p:cNvPr id="16" name="Straight Connector 15"/>
          <p:cNvCxnSpPr/>
          <p:nvPr/>
        </p:nvCxnSpPr>
        <p:spPr>
          <a:xfrm flipH="1" flipV="1">
            <a:off x="1617312" y="2056239"/>
            <a:ext cx="6148181" cy="36428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467574" y="24551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6600" y="4787791"/>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89353" y="5087512"/>
            <a:ext cx="1390116" cy="707886"/>
          </a:xfrm>
          <a:prstGeom prst="rect">
            <a:avLst/>
          </a:prstGeom>
          <a:noFill/>
        </p:spPr>
        <p:txBody>
          <a:bodyPr wrap="square" rtlCol="0">
            <a:spAutoFit/>
          </a:bodyPr>
          <a:lstStyle/>
          <a:p>
            <a:r>
              <a:rPr lang="en-US" sz="4000" b="1" dirty="0" smtClean="0"/>
              <a:t>D</a:t>
            </a:r>
            <a:r>
              <a:rPr lang="en-US" sz="4000" b="1" baseline="-25000" dirty="0"/>
              <a:t>1</a:t>
            </a:r>
            <a:endParaRPr lang="en-US" sz="2800" b="1" baseline="-25000" dirty="0" smtClean="0"/>
          </a:p>
        </p:txBody>
      </p:sp>
      <p:sp>
        <p:nvSpPr>
          <p:cNvPr id="21" name="TextBox 20"/>
          <p:cNvSpPr txBox="1"/>
          <p:nvPr/>
        </p:nvSpPr>
        <p:spPr>
          <a:xfrm>
            <a:off x="8210608" y="1025714"/>
            <a:ext cx="3780432" cy="707886"/>
          </a:xfrm>
          <a:prstGeom prst="rect">
            <a:avLst/>
          </a:prstGeom>
          <a:noFill/>
        </p:spPr>
        <p:txBody>
          <a:bodyPr wrap="square" rtlCol="0">
            <a:spAutoFit/>
          </a:bodyPr>
          <a:lstStyle/>
          <a:p>
            <a:r>
              <a:rPr lang="en-US" sz="4000" b="1" dirty="0" smtClean="0"/>
              <a:t>p , q</a:t>
            </a:r>
            <a:endParaRPr lang="en-US" sz="2800" b="1" baseline="-25000" dirty="0" smtClean="0"/>
          </a:p>
        </p:txBody>
      </p:sp>
      <p:cxnSp>
        <p:nvCxnSpPr>
          <p:cNvPr id="22" name="Straight Arrow Connector 21"/>
          <p:cNvCxnSpPr/>
          <p:nvPr/>
        </p:nvCxnSpPr>
        <p:spPr>
          <a:xfrm>
            <a:off x="9258264" y="1145416"/>
            <a:ext cx="7988" cy="4847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8629181" y="1128378"/>
            <a:ext cx="6274" cy="5264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941916" y="2884516"/>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0392" y="3003967"/>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82425" y="3106722"/>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462369" y="3195191"/>
            <a:ext cx="860368" cy="54787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70531" y="2353533"/>
            <a:ext cx="3780432" cy="2554545"/>
          </a:xfrm>
          <a:prstGeom prst="rect">
            <a:avLst/>
          </a:prstGeom>
          <a:noFill/>
        </p:spPr>
        <p:txBody>
          <a:bodyPr wrap="square" rtlCol="0">
            <a:spAutoFit/>
          </a:bodyPr>
          <a:lstStyle/>
          <a:p>
            <a:r>
              <a:rPr lang="en-US" sz="4000" b="1" dirty="0" smtClean="0">
                <a:solidFill>
                  <a:schemeClr val="bg1">
                    <a:lumMod val="75000"/>
                  </a:schemeClr>
                </a:solidFill>
              </a:rPr>
              <a:t>Price back to initial price, </a:t>
            </a:r>
            <a:r>
              <a:rPr lang="en-US" sz="4000" b="1" dirty="0" smtClean="0"/>
              <a:t>but quantity much smaller</a:t>
            </a:r>
          </a:p>
        </p:txBody>
      </p:sp>
      <p:cxnSp>
        <p:nvCxnSpPr>
          <p:cNvPr id="29" name="Straight Connector 28"/>
          <p:cNvCxnSpPr/>
          <p:nvPr/>
        </p:nvCxnSpPr>
        <p:spPr>
          <a:xfrm flipH="1">
            <a:off x="1626008" y="1145416"/>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810464" y="1011238"/>
            <a:ext cx="1390116" cy="707886"/>
          </a:xfrm>
          <a:prstGeom prst="rect">
            <a:avLst/>
          </a:prstGeom>
          <a:noFill/>
        </p:spPr>
        <p:txBody>
          <a:bodyPr wrap="square" rtlCol="0">
            <a:spAutoFit/>
          </a:bodyPr>
          <a:lstStyle/>
          <a:p>
            <a:r>
              <a:rPr lang="en-US" sz="4000" b="1" dirty="0" smtClean="0"/>
              <a:t>S</a:t>
            </a:r>
            <a:r>
              <a:rPr lang="en-US" sz="4000" b="1" baseline="-25000" dirty="0"/>
              <a:t>1</a:t>
            </a:r>
            <a:endParaRPr lang="en-US" sz="2800" b="1" baseline="-25000" dirty="0" smtClean="0"/>
          </a:p>
        </p:txBody>
      </p:sp>
      <p:cxnSp>
        <p:nvCxnSpPr>
          <p:cNvPr id="31" name="Straight Arrow Connector 30"/>
          <p:cNvCxnSpPr/>
          <p:nvPr/>
        </p:nvCxnSpPr>
        <p:spPr>
          <a:xfrm flipH="1">
            <a:off x="5372100" y="2353533"/>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73423" y="4234797"/>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96832" y="3640214"/>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130176" y="3543919"/>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949973" y="3432146"/>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797806" y="3344491"/>
            <a:ext cx="346300" cy="21433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898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SUPERBOWL ADS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12" y="1064697"/>
            <a:ext cx="4199406" cy="3226106"/>
          </a:xfrm>
          <a:prstGeom prst="rect">
            <a:avLst/>
          </a:prstGeom>
        </p:spPr>
      </p:pic>
      <p:sp>
        <p:nvSpPr>
          <p:cNvPr id="11" name="TextBox 10"/>
          <p:cNvSpPr txBox="1"/>
          <p:nvPr/>
        </p:nvSpPr>
        <p:spPr>
          <a:xfrm>
            <a:off x="4790210" y="1344510"/>
            <a:ext cx="7108866" cy="2308324"/>
          </a:xfrm>
          <a:prstGeom prst="rect">
            <a:avLst/>
          </a:prstGeom>
          <a:noFill/>
        </p:spPr>
        <p:txBody>
          <a:bodyPr wrap="square" rtlCol="0">
            <a:spAutoFit/>
          </a:bodyPr>
          <a:lstStyle/>
          <a:p>
            <a:r>
              <a:rPr lang="en-US" dirty="0" smtClean="0">
                <a:hlinkClick r:id="rId3"/>
              </a:rPr>
              <a:t>https://www.youtube.com/watch?v=2zfqw8nhUwA</a:t>
            </a:r>
            <a:r>
              <a:rPr lang="en-US" dirty="0" smtClean="0"/>
              <a:t> (MAC 1984)</a:t>
            </a:r>
          </a:p>
          <a:p>
            <a:endParaRPr lang="en-US" dirty="0"/>
          </a:p>
          <a:p>
            <a:r>
              <a:rPr lang="en-US" dirty="0" smtClean="0">
                <a:hlinkClick r:id="rId4"/>
              </a:rPr>
              <a:t>https://www.youtube.com/watch?v=wY3xa1X6zHY</a:t>
            </a:r>
            <a:r>
              <a:rPr lang="en-US" dirty="0" smtClean="0"/>
              <a:t> (COCA-COLA 1980)</a:t>
            </a:r>
          </a:p>
          <a:p>
            <a:endParaRPr lang="en-US" dirty="0"/>
          </a:p>
          <a:p>
            <a:r>
              <a:rPr lang="en-US" dirty="0" smtClean="0">
                <a:hlinkClick r:id="rId5"/>
              </a:rPr>
              <a:t>https://www.dailymotion.com/video/x7rekj0</a:t>
            </a:r>
            <a:r>
              <a:rPr lang="en-US" dirty="0" smtClean="0"/>
              <a:t> </a:t>
            </a:r>
            <a:r>
              <a:rPr lang="en-US" dirty="0"/>
              <a:t>(COCA-COLA </a:t>
            </a:r>
            <a:r>
              <a:rPr lang="en-US" dirty="0" smtClean="0"/>
              <a:t>2020)</a:t>
            </a:r>
          </a:p>
          <a:p>
            <a:endParaRPr lang="en-US" dirty="0"/>
          </a:p>
          <a:p>
            <a:r>
              <a:rPr lang="en-US" dirty="0" smtClean="0">
                <a:hlinkClick r:id="rId6"/>
              </a:rPr>
              <a:t>https://www.dailymotion.com/video/x7rdpby</a:t>
            </a:r>
            <a:r>
              <a:rPr lang="en-US" dirty="0" smtClean="0"/>
              <a:t> (</a:t>
            </a:r>
            <a:r>
              <a:rPr lang="en-US" dirty="0" err="1" smtClean="0"/>
              <a:t>Quibi</a:t>
            </a:r>
            <a:r>
              <a:rPr lang="en-US" dirty="0" smtClean="0"/>
              <a:t> 2020)</a:t>
            </a:r>
          </a:p>
          <a:p>
            <a:endParaRPr lang="en-US" dirty="0"/>
          </a:p>
        </p:txBody>
      </p:sp>
    </p:spTree>
    <p:extLst>
      <p:ext uri="{BB962C8B-B14F-4D97-AF65-F5344CB8AC3E}">
        <p14:creationId xmlns:p14="http://schemas.microsoft.com/office/powerpoint/2010/main" val="278427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SUPERBOWL ADS</a:t>
            </a:r>
          </a:p>
        </p:txBody>
      </p:sp>
      <p:sp>
        <p:nvSpPr>
          <p:cNvPr id="6" name="TextBox 5"/>
          <p:cNvSpPr txBox="1"/>
          <p:nvPr/>
        </p:nvSpPr>
        <p:spPr>
          <a:xfrm>
            <a:off x="1235034" y="1801178"/>
            <a:ext cx="10239680" cy="1323439"/>
          </a:xfrm>
          <a:prstGeom prst="rect">
            <a:avLst/>
          </a:prstGeom>
          <a:noFill/>
        </p:spPr>
        <p:txBody>
          <a:bodyPr wrap="square" rtlCol="0">
            <a:spAutoFit/>
          </a:bodyPr>
          <a:lstStyle/>
          <a:p>
            <a:r>
              <a:rPr lang="en-US" sz="4000" b="1" dirty="0" smtClean="0"/>
              <a:t>Why has price increased over the </a:t>
            </a:r>
            <a:r>
              <a:rPr lang="en-US" sz="4000" b="1" dirty="0" err="1" smtClean="0"/>
              <a:t>years?</a:t>
            </a:r>
            <a:r>
              <a:rPr lang="en-US" sz="4000" b="1" dirty="0" err="1" smtClean="0">
                <a:solidFill>
                  <a:schemeClr val="bg1"/>
                </a:solidFill>
              </a:rPr>
              <a:t>but</a:t>
            </a:r>
            <a:r>
              <a:rPr lang="en-US" sz="4000" b="1" dirty="0" smtClean="0">
                <a:solidFill>
                  <a:schemeClr val="bg1"/>
                </a:solidFill>
              </a:rPr>
              <a:t> quantity much smaller</a:t>
            </a:r>
          </a:p>
        </p:txBody>
      </p:sp>
    </p:spTree>
    <p:extLst>
      <p:ext uri="{BB962C8B-B14F-4D97-AF65-F5344CB8AC3E}">
        <p14:creationId xmlns:p14="http://schemas.microsoft.com/office/powerpoint/2010/main" val="1889512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5755" y="1195056"/>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1" y="5669797"/>
            <a:ext cx="1685251" cy="523220"/>
          </a:xfrm>
          <a:prstGeom prst="rect">
            <a:avLst/>
          </a:prstGeom>
          <a:noFill/>
        </p:spPr>
        <p:txBody>
          <a:bodyPr wrap="square" rtlCol="0">
            <a:spAutoFit/>
          </a:bodyPr>
          <a:lstStyle/>
          <a:p>
            <a:r>
              <a:rPr lang="en-US" sz="2800" b="1" smtClean="0"/>
              <a:t>Q (time)</a:t>
            </a:r>
            <a:endParaRPr lang="en-US" sz="2800" b="1" dirty="0" smtClean="0"/>
          </a:p>
        </p:txBody>
      </p:sp>
      <p:cxnSp>
        <p:nvCxnSpPr>
          <p:cNvPr id="10" name="Straight Connector 9"/>
          <p:cNvCxnSpPr/>
          <p:nvPr/>
        </p:nvCxnSpPr>
        <p:spPr>
          <a:xfrm flipH="1" flipV="1">
            <a:off x="1807597" y="2475657"/>
            <a:ext cx="5256024" cy="32194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51780" y="1154624"/>
            <a:ext cx="79247" cy="46975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80152" y="4927298"/>
            <a:ext cx="1390116" cy="707886"/>
          </a:xfrm>
          <a:prstGeom prst="rect">
            <a:avLst/>
          </a:prstGeom>
          <a:noFill/>
        </p:spPr>
        <p:txBody>
          <a:bodyPr wrap="square" rtlCol="0">
            <a:spAutoFit/>
          </a:bodyPr>
          <a:lstStyle/>
          <a:p>
            <a:r>
              <a:rPr lang="en-US" sz="4000" b="1" dirty="0" smtClean="0"/>
              <a:t>D</a:t>
            </a:r>
            <a:r>
              <a:rPr lang="en-US" sz="4000" b="1" baseline="-25000" dirty="0" smtClean="0"/>
              <a:t>1980</a:t>
            </a:r>
            <a:endParaRPr lang="en-US" sz="2800" b="1" baseline="-25000" dirty="0" smtClean="0"/>
          </a:p>
        </p:txBody>
      </p:sp>
      <p:sp>
        <p:nvSpPr>
          <p:cNvPr id="14" name="TextBox 13"/>
          <p:cNvSpPr txBox="1"/>
          <p:nvPr/>
        </p:nvSpPr>
        <p:spPr>
          <a:xfrm>
            <a:off x="4760634" y="1154624"/>
            <a:ext cx="1390116" cy="707886"/>
          </a:xfrm>
          <a:prstGeom prst="rect">
            <a:avLst/>
          </a:prstGeom>
          <a:noFill/>
        </p:spPr>
        <p:txBody>
          <a:bodyPr wrap="square" rtlCol="0">
            <a:spAutoFit/>
          </a:bodyPr>
          <a:lstStyle/>
          <a:p>
            <a:r>
              <a:rPr lang="en-US" sz="4000" b="1" dirty="0" smtClean="0"/>
              <a:t>S</a:t>
            </a:r>
            <a:r>
              <a:rPr lang="en-US" sz="4000" b="1" baseline="-25000" dirty="0" smtClean="0"/>
              <a:t>1980</a:t>
            </a:r>
            <a:endParaRPr lang="en-US" sz="2800" b="1" baseline="-25000"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SUPERBOWL ADS: why have they become so expensive? </a:t>
            </a:r>
          </a:p>
        </p:txBody>
      </p:sp>
    </p:spTree>
    <p:extLst>
      <p:ext uri="{BB962C8B-B14F-4D97-AF65-F5344CB8AC3E}">
        <p14:creationId xmlns:p14="http://schemas.microsoft.com/office/powerpoint/2010/main" val="1401110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5755" y="1195056"/>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1" y="5669797"/>
            <a:ext cx="1685251" cy="523220"/>
          </a:xfrm>
          <a:prstGeom prst="rect">
            <a:avLst/>
          </a:prstGeom>
          <a:noFill/>
        </p:spPr>
        <p:txBody>
          <a:bodyPr wrap="square" rtlCol="0">
            <a:spAutoFit/>
          </a:bodyPr>
          <a:lstStyle/>
          <a:p>
            <a:r>
              <a:rPr lang="en-US" sz="2800" b="1" smtClean="0"/>
              <a:t>Q (time)</a:t>
            </a:r>
            <a:endParaRPr lang="en-US" sz="2800" b="1" dirty="0" smtClean="0"/>
          </a:p>
        </p:txBody>
      </p:sp>
      <p:cxnSp>
        <p:nvCxnSpPr>
          <p:cNvPr id="10" name="Straight Connector 9"/>
          <p:cNvCxnSpPr/>
          <p:nvPr/>
        </p:nvCxnSpPr>
        <p:spPr>
          <a:xfrm flipH="1" flipV="1">
            <a:off x="1807597" y="2475657"/>
            <a:ext cx="5256024" cy="32194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51780" y="1154624"/>
            <a:ext cx="79247" cy="46975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80152" y="4927298"/>
            <a:ext cx="1390116" cy="707886"/>
          </a:xfrm>
          <a:prstGeom prst="rect">
            <a:avLst/>
          </a:prstGeom>
          <a:noFill/>
        </p:spPr>
        <p:txBody>
          <a:bodyPr wrap="square" rtlCol="0">
            <a:spAutoFit/>
          </a:bodyPr>
          <a:lstStyle/>
          <a:p>
            <a:r>
              <a:rPr lang="en-US" sz="4000" b="1" dirty="0" smtClean="0"/>
              <a:t>D</a:t>
            </a:r>
            <a:r>
              <a:rPr lang="en-US" sz="4000" b="1" baseline="-25000" dirty="0" smtClean="0"/>
              <a:t>1980</a:t>
            </a:r>
            <a:endParaRPr lang="en-US" sz="2800" b="1" baseline="-25000" dirty="0" smtClean="0"/>
          </a:p>
        </p:txBody>
      </p:sp>
      <p:sp>
        <p:nvSpPr>
          <p:cNvPr id="14" name="TextBox 13"/>
          <p:cNvSpPr txBox="1"/>
          <p:nvPr/>
        </p:nvSpPr>
        <p:spPr>
          <a:xfrm>
            <a:off x="4760633" y="1154624"/>
            <a:ext cx="3362949" cy="707886"/>
          </a:xfrm>
          <a:prstGeom prst="rect">
            <a:avLst/>
          </a:prstGeom>
          <a:noFill/>
        </p:spPr>
        <p:txBody>
          <a:bodyPr wrap="square" rtlCol="0">
            <a:spAutoFit/>
          </a:bodyPr>
          <a:lstStyle/>
          <a:p>
            <a:r>
              <a:rPr lang="en-US" sz="4000" b="1" smtClean="0"/>
              <a:t>S</a:t>
            </a:r>
            <a:r>
              <a:rPr lang="en-US" sz="4000" b="1" baseline="-25000" smtClean="0"/>
              <a:t>1980=</a:t>
            </a:r>
            <a:r>
              <a:rPr lang="en-US" sz="4000" b="1" smtClean="0"/>
              <a:t>S</a:t>
            </a:r>
            <a:r>
              <a:rPr lang="en-US" sz="4000" b="1" baseline="-25000" smtClean="0"/>
              <a:t>2020</a:t>
            </a:r>
            <a:endParaRPr lang="en-US" sz="2800" b="1" baseline="-25000" dirty="0" smtClean="0"/>
          </a:p>
        </p:txBody>
      </p:sp>
      <p:sp>
        <p:nvSpPr>
          <p:cNvPr id="1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SUPERBOWL ADS: why have they become so expensive? </a:t>
            </a:r>
          </a:p>
        </p:txBody>
      </p:sp>
      <p:cxnSp>
        <p:nvCxnSpPr>
          <p:cNvPr id="12" name="Straight Connector 11"/>
          <p:cNvCxnSpPr/>
          <p:nvPr/>
        </p:nvCxnSpPr>
        <p:spPr>
          <a:xfrm flipH="1" flipV="1">
            <a:off x="3014244" y="1250620"/>
            <a:ext cx="5256024" cy="32194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28525" y="3811085"/>
            <a:ext cx="1390116" cy="707886"/>
          </a:xfrm>
          <a:prstGeom prst="rect">
            <a:avLst/>
          </a:prstGeom>
          <a:noFill/>
        </p:spPr>
        <p:txBody>
          <a:bodyPr wrap="square" rtlCol="0">
            <a:spAutoFit/>
          </a:bodyPr>
          <a:lstStyle/>
          <a:p>
            <a:r>
              <a:rPr lang="en-US" sz="4000" b="1" dirty="0" smtClean="0"/>
              <a:t>D</a:t>
            </a:r>
            <a:r>
              <a:rPr lang="en-US" sz="4000" b="1" baseline="-25000" dirty="0" smtClean="0"/>
              <a:t>2020</a:t>
            </a:r>
            <a:endParaRPr lang="en-US" sz="2800" b="1" baseline="-25000" dirty="0" smtClean="0"/>
          </a:p>
        </p:txBody>
      </p:sp>
      <p:cxnSp>
        <p:nvCxnSpPr>
          <p:cNvPr id="17" name="Straight Arrow Connector 16"/>
          <p:cNvCxnSpPr/>
          <p:nvPr/>
        </p:nvCxnSpPr>
        <p:spPr>
          <a:xfrm>
            <a:off x="2549291" y="2584126"/>
            <a:ext cx="1647941" cy="4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15680" y="4314023"/>
            <a:ext cx="1647941" cy="4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691403" y="3783630"/>
            <a:ext cx="2538" cy="22594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88865" y="3251115"/>
            <a:ext cx="2538" cy="22594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686327" y="2702822"/>
            <a:ext cx="2538" cy="22594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923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Today: Problems? Solutions!</a:t>
            </a:r>
          </a:p>
        </p:txBody>
      </p:sp>
      <p:sp>
        <p:nvSpPr>
          <p:cNvPr id="5" name="TextBox 4"/>
          <p:cNvSpPr txBox="1"/>
          <p:nvPr/>
        </p:nvSpPr>
        <p:spPr>
          <a:xfrm>
            <a:off x="749085" y="1387768"/>
            <a:ext cx="10693830" cy="5078313"/>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Road congestion</a:t>
            </a:r>
          </a:p>
          <a:p>
            <a:pPr marL="457200" indent="-457200">
              <a:buClr>
                <a:srgbClr val="0F14F5"/>
              </a:buClr>
              <a:buSzPct val="104000"/>
              <a:buFont typeface="Arial" charset="0"/>
              <a:buChar char="•"/>
            </a:pPr>
            <a:r>
              <a:rPr lang="en-US" sz="3600" dirty="0" smtClean="0"/>
              <a:t>Gambling addiction</a:t>
            </a:r>
          </a:p>
          <a:p>
            <a:pPr marL="457200" indent="-457200">
              <a:buClr>
                <a:srgbClr val="0F14F5"/>
              </a:buClr>
              <a:buSzPct val="104000"/>
              <a:buFont typeface="Arial" charset="0"/>
              <a:buChar char="•"/>
            </a:pPr>
            <a:r>
              <a:rPr lang="en-US" sz="3600" dirty="0" smtClean="0"/>
              <a:t>Alcohol abuse</a:t>
            </a:r>
          </a:p>
          <a:p>
            <a:pPr marL="457200" indent="-457200">
              <a:buClr>
                <a:srgbClr val="0F14F5"/>
              </a:buClr>
              <a:buSzPct val="104000"/>
              <a:buFont typeface="Arial" charset="0"/>
              <a:buChar char="•"/>
            </a:pPr>
            <a:r>
              <a:rPr lang="en-US" sz="3600" dirty="0" smtClean="0"/>
              <a:t>Sugar-y foods over-consumption</a:t>
            </a:r>
            <a:endParaRPr lang="en-US" sz="3600" dirty="0"/>
          </a:p>
          <a:p>
            <a:pPr marL="457200" indent="-457200">
              <a:buClr>
                <a:srgbClr val="0F14F5"/>
              </a:buClr>
              <a:buSzPct val="104000"/>
              <a:buFont typeface="Arial" charset="0"/>
              <a:buChar char="•"/>
            </a:pPr>
            <a:r>
              <a:rPr lang="en-US" sz="3600" dirty="0" err="1" smtClean="0"/>
              <a:t>Sedentarism</a:t>
            </a:r>
            <a:endParaRPr lang="en-US" sz="3600" dirty="0" smtClean="0"/>
          </a:p>
          <a:p>
            <a:pPr marL="457200" indent="-457200">
              <a:buClr>
                <a:srgbClr val="0F14F5"/>
              </a:buClr>
              <a:buSzPct val="104000"/>
              <a:buFont typeface="Arial" charset="0"/>
              <a:buChar char="•"/>
            </a:pPr>
            <a:r>
              <a:rPr lang="en-US" sz="3600" dirty="0" smtClean="0"/>
              <a:t>Lack of art spaces</a:t>
            </a:r>
          </a:p>
          <a:p>
            <a:pPr marL="457200" indent="-457200">
              <a:buClr>
                <a:srgbClr val="0F14F5"/>
              </a:buClr>
              <a:buSzPct val="104000"/>
              <a:buFont typeface="Arial" charset="0"/>
              <a:buChar char="•"/>
            </a:pPr>
            <a:r>
              <a:rPr lang="en-US" sz="3600" dirty="0" smtClean="0"/>
              <a:t>Hawker culture in peril</a:t>
            </a:r>
          </a:p>
          <a:p>
            <a:pPr marL="457200" indent="-457200">
              <a:buClr>
                <a:srgbClr val="0F14F5"/>
              </a:buClr>
              <a:buSzPct val="104000"/>
              <a:buFont typeface="Arial" charset="0"/>
              <a:buChar char="•"/>
            </a:pPr>
            <a:r>
              <a:rPr lang="en-US" sz="3600" dirty="0" smtClean="0"/>
              <a:t>Etc. </a:t>
            </a:r>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1250670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Today: Other government goals</a:t>
            </a:r>
          </a:p>
        </p:txBody>
      </p:sp>
      <p:sp>
        <p:nvSpPr>
          <p:cNvPr id="5" name="TextBox 4"/>
          <p:cNvSpPr txBox="1"/>
          <p:nvPr/>
        </p:nvSpPr>
        <p:spPr>
          <a:xfrm>
            <a:off x="749085" y="1387768"/>
            <a:ext cx="10693830" cy="3416320"/>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Promote connectivity of all firms and citizens</a:t>
            </a:r>
          </a:p>
          <a:p>
            <a:pPr marL="457200" indent="-457200">
              <a:buClr>
                <a:srgbClr val="0F14F5"/>
              </a:buClr>
              <a:buSzPct val="104000"/>
              <a:buFont typeface="Arial" charset="0"/>
              <a:buChar char="•"/>
            </a:pPr>
            <a:r>
              <a:rPr lang="en-US" sz="3600" dirty="0" smtClean="0"/>
              <a:t>Increase human capital and cultural knowledge</a:t>
            </a:r>
          </a:p>
          <a:p>
            <a:pPr marL="457200" indent="-457200">
              <a:buClr>
                <a:srgbClr val="0F14F5"/>
              </a:buClr>
              <a:buSzPct val="104000"/>
              <a:buFont typeface="Arial" charset="0"/>
              <a:buChar char="•"/>
            </a:pPr>
            <a:r>
              <a:rPr lang="en-US" sz="3600" dirty="0" smtClean="0"/>
              <a:t>Decrease anxiety of high-school </a:t>
            </a:r>
            <a:r>
              <a:rPr lang="en-US" sz="3600" dirty="0" smtClean="0"/>
              <a:t>students</a:t>
            </a:r>
          </a:p>
          <a:p>
            <a:pPr marL="457200" indent="-457200">
              <a:buClr>
                <a:srgbClr val="0F14F5"/>
              </a:buClr>
              <a:buSzPct val="104000"/>
              <a:buFont typeface="Arial" charset="0"/>
              <a:buChar char="•"/>
            </a:pPr>
            <a:r>
              <a:rPr lang="en-US" sz="3600" dirty="0" smtClean="0"/>
              <a:t>Promote car/grab sharing</a:t>
            </a:r>
            <a:endParaRPr lang="en-US" sz="3600" dirty="0" smtClean="0"/>
          </a:p>
          <a:p>
            <a:pPr marL="457200" indent="-457200">
              <a:buClr>
                <a:srgbClr val="0F14F5"/>
              </a:buClr>
              <a:buSzPct val="104000"/>
              <a:buFont typeface="Arial" charset="0"/>
              <a:buChar char="•"/>
            </a:pPr>
            <a:r>
              <a:rPr lang="en-US" sz="3600" dirty="0" smtClean="0"/>
              <a:t>Etc.  </a:t>
            </a:r>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331874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What </a:t>
            </a:r>
            <a:r>
              <a:rPr lang="en-US" sz="4000" smtClean="0">
                <a:solidFill>
                  <a:schemeClr val="bg1"/>
                </a:solidFill>
                <a:latin typeface="Abadi MT Condensed Extra Bold" charset="0"/>
                <a:ea typeface="Abadi MT Condensed Extra Bold" charset="0"/>
                <a:cs typeface="Abadi MT Condensed Extra Bold" charset="0"/>
              </a:rPr>
              <a:t>are the government tools?</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extBox 4"/>
          <p:cNvSpPr txBox="1"/>
          <p:nvPr/>
        </p:nvSpPr>
        <p:spPr>
          <a:xfrm>
            <a:off x="749085" y="1387768"/>
            <a:ext cx="10693830" cy="1200329"/>
          </a:xfrm>
          <a:prstGeom prst="rect">
            <a:avLst/>
          </a:prstGeom>
          <a:noFill/>
        </p:spPr>
        <p:txBody>
          <a:bodyPr wrap="square" rtlCol="0">
            <a:spAutoFit/>
          </a:bodyPr>
          <a:lstStyle/>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1241813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Reminder</a:t>
            </a:r>
          </a:p>
        </p:txBody>
      </p:sp>
      <p:sp>
        <p:nvSpPr>
          <p:cNvPr id="5" name="TextBox 4"/>
          <p:cNvSpPr txBox="1"/>
          <p:nvPr/>
        </p:nvSpPr>
        <p:spPr>
          <a:xfrm>
            <a:off x="841893" y="2103385"/>
            <a:ext cx="10693830"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Clr>
                <a:srgbClr val="0F14F5"/>
              </a:buClr>
              <a:buSzPct val="104000"/>
              <a:buFont typeface="Arial" charset="0"/>
              <a:buChar char="•"/>
            </a:pPr>
            <a:r>
              <a:rPr lang="en-US" sz="3600" dirty="0"/>
              <a:t>Midterm Exam: Thursday, March 12. 6.30-8.30p.m, at LT34 (Faculty of Science, near the bus stop), e-Exam</a:t>
            </a:r>
          </a:p>
          <a:p>
            <a:pPr marL="457200" indent="-457200">
              <a:buClr>
                <a:srgbClr val="0F14F5"/>
              </a:buClr>
              <a:buSzPct val="104000"/>
              <a:buFont typeface="Arial" charset="0"/>
              <a:buChar char="•"/>
            </a:pPr>
            <a:endParaRPr lang="en-US" sz="3600" dirty="0" smtClean="0"/>
          </a:p>
          <a:p>
            <a:pPr marL="457200" indent="-457200">
              <a:buClr>
                <a:srgbClr val="0F14F5"/>
              </a:buClr>
              <a:buFont typeface="Arial" charset="0"/>
              <a:buChar char="•"/>
            </a:pPr>
            <a:r>
              <a:rPr lang="en-US" sz="3600" dirty="0" smtClean="0"/>
              <a:t>Friday February 14: </a:t>
            </a:r>
            <a:r>
              <a:rPr lang="en-US" sz="3600" dirty="0" err="1" smtClean="0"/>
              <a:t>ExamSoft</a:t>
            </a:r>
            <a:r>
              <a:rPr lang="en-US" sz="3600" dirty="0" smtClean="0"/>
              <a:t> demo with IT staff</a:t>
            </a:r>
          </a:p>
          <a:p>
            <a:pPr marL="285750" indent="-285750">
              <a:buClr>
                <a:srgbClr val="0F14F5"/>
              </a:buClr>
              <a:buFont typeface="Arial" charset="0"/>
              <a:buChar char="•"/>
            </a:pPr>
            <a:endParaRPr lang="en-US" dirty="0"/>
          </a:p>
        </p:txBody>
      </p:sp>
      <p:sp>
        <p:nvSpPr>
          <p:cNvPr id="6"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Tree>
    <p:extLst>
      <p:ext uri="{BB962C8B-B14F-4D97-AF65-F5344CB8AC3E}">
        <p14:creationId xmlns:p14="http://schemas.microsoft.com/office/powerpoint/2010/main" val="1758055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What </a:t>
            </a:r>
            <a:r>
              <a:rPr lang="en-US" sz="4000" smtClean="0">
                <a:solidFill>
                  <a:schemeClr val="bg1"/>
                </a:solidFill>
                <a:latin typeface="Abadi MT Condensed Extra Bold" charset="0"/>
                <a:ea typeface="Abadi MT Condensed Extra Bold" charset="0"/>
                <a:cs typeface="Abadi MT Condensed Extra Bold" charset="0"/>
              </a:rPr>
              <a:t>are the government tools?</a:t>
            </a:r>
            <a:endParaRPr lang="en-US" sz="4000" dirty="0" smtClean="0">
              <a:solidFill>
                <a:schemeClr val="bg1"/>
              </a:solidFill>
              <a:latin typeface="Abadi MT Condensed Extra Bold" charset="0"/>
              <a:ea typeface="Abadi MT Condensed Extra Bold" charset="0"/>
              <a:cs typeface="Abadi MT Condensed Extra Bold" charset="0"/>
            </a:endParaRPr>
          </a:p>
        </p:txBody>
      </p:sp>
      <p:sp>
        <p:nvSpPr>
          <p:cNvPr id="5" name="TextBox 4"/>
          <p:cNvSpPr txBox="1"/>
          <p:nvPr/>
        </p:nvSpPr>
        <p:spPr>
          <a:xfrm>
            <a:off x="749085" y="1387768"/>
            <a:ext cx="10693830" cy="261610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 &amp; Subsidies</a:t>
            </a:r>
            <a:endParaRPr lang="en-US" sz="3600" dirty="0" smtClean="0"/>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Tree>
    <p:extLst>
      <p:ext uri="{BB962C8B-B14F-4D97-AF65-F5344CB8AC3E}">
        <p14:creationId xmlns:p14="http://schemas.microsoft.com/office/powerpoint/2010/main" val="1624425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5" name="TextBox 4"/>
          <p:cNvSpPr txBox="1"/>
          <p:nvPr/>
        </p:nvSpPr>
        <p:spPr>
          <a:xfrm>
            <a:off x="749085" y="1387768"/>
            <a:ext cx="10693830" cy="4031873"/>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a:t>Taxes &amp; </a:t>
            </a:r>
            <a:r>
              <a:rPr lang="en-US" sz="3600" dirty="0" smtClean="0"/>
              <a:t>Subsidies</a:t>
            </a:r>
            <a:endParaRPr lang="en-US" sz="3600" dirty="0" smtClean="0"/>
          </a:p>
          <a:p>
            <a:pPr marL="1371600" lvl="2" indent="-457200">
              <a:buClr>
                <a:srgbClr val="0F14F5"/>
              </a:buClr>
              <a:buSzPct val="104000"/>
              <a:buFont typeface="Arial" charset="0"/>
              <a:buChar char="•"/>
            </a:pPr>
            <a:r>
              <a:rPr lang="en-US" sz="2800" dirty="0" smtClean="0"/>
              <a:t>On </a:t>
            </a:r>
            <a:r>
              <a:rPr lang="en-US" sz="2800" dirty="0"/>
              <a:t>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What </a:t>
            </a:r>
            <a:r>
              <a:rPr lang="en-US" sz="4000" smtClean="0">
                <a:solidFill>
                  <a:schemeClr val="bg1"/>
                </a:solidFill>
                <a:latin typeface="Abadi MT Condensed Extra Bold" charset="0"/>
                <a:ea typeface="Abadi MT Condensed Extra Bold" charset="0"/>
                <a:cs typeface="Abadi MT Condensed Extra Bold" charset="0"/>
              </a:rPr>
              <a:t>are the government tools?</a:t>
            </a:r>
            <a:endParaRPr lang="en-US" sz="4000" dirty="0" smtClean="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540319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5" name="TextBox 4"/>
          <p:cNvSpPr txBox="1"/>
          <p:nvPr/>
        </p:nvSpPr>
        <p:spPr>
          <a:xfrm>
            <a:off x="749085" y="1387768"/>
            <a:ext cx="10693830" cy="458587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Taxes &amp; Subsidies</a:t>
            </a:r>
            <a:endParaRPr lang="en-US" sz="3600" dirty="0" smtClean="0"/>
          </a:p>
          <a:p>
            <a:pPr marL="1371600" lvl="2" indent="-457200">
              <a:buClr>
                <a:srgbClr val="0F14F5"/>
              </a:buClr>
              <a:buSzPct val="104000"/>
              <a:buFont typeface="Arial" charset="0"/>
              <a:buChar char="•"/>
            </a:pPr>
            <a:r>
              <a:rPr lang="en-US" sz="2800" dirty="0"/>
              <a:t>On consumers</a:t>
            </a:r>
          </a:p>
          <a:p>
            <a:pPr marL="1371600" lvl="2" indent="-457200">
              <a:buClr>
                <a:srgbClr val="0F14F5"/>
              </a:buClr>
              <a:buSzPct val="104000"/>
              <a:buFont typeface="Arial" charset="0"/>
              <a:buChar char="•"/>
            </a:pPr>
            <a:r>
              <a:rPr lang="en-US" sz="2800" dirty="0"/>
              <a:t>On </a:t>
            </a:r>
            <a:r>
              <a:rPr lang="en-US" sz="2800" dirty="0" smtClean="0"/>
              <a:t>sellers</a:t>
            </a:r>
            <a:endParaRPr lang="en-US" sz="3600" dirty="0" smtClean="0"/>
          </a:p>
          <a:p>
            <a:pPr marL="457200" indent="-457200">
              <a:buClr>
                <a:srgbClr val="0F14F5"/>
              </a:buClr>
              <a:buSzPct val="104000"/>
              <a:buFont typeface="Arial" charset="0"/>
              <a:buChar char="•"/>
            </a:pPr>
            <a:r>
              <a:rPr lang="en-US" sz="3600" dirty="0" smtClean="0"/>
              <a:t>Price limits</a:t>
            </a:r>
          </a:p>
          <a:p>
            <a:pPr marL="1371600" lvl="2" indent="-457200">
              <a:buClr>
                <a:srgbClr val="0F14F5"/>
              </a:buClr>
              <a:buSzPct val="104000"/>
              <a:buFont typeface="Arial" charset="0"/>
              <a:buChar char="•"/>
            </a:pPr>
            <a:r>
              <a:rPr lang="en-US" sz="2800" dirty="0" smtClean="0"/>
              <a:t>Price floor</a:t>
            </a:r>
            <a:endParaRPr lang="en-US" sz="2800" dirty="0"/>
          </a:p>
          <a:p>
            <a:pPr marL="1371600" lvl="2" indent="-457200">
              <a:buClr>
                <a:srgbClr val="0F14F5"/>
              </a:buClr>
              <a:buSzPct val="104000"/>
              <a:buFont typeface="Arial" charset="0"/>
              <a:buChar char="•"/>
            </a:pPr>
            <a:r>
              <a:rPr lang="en-US" sz="2800" dirty="0" smtClean="0"/>
              <a:t>Price ceiling</a:t>
            </a:r>
            <a:endParaRPr lang="en-US" sz="3600" dirty="0" smtClean="0"/>
          </a:p>
          <a:p>
            <a:pPr marL="457200" indent="-457200">
              <a:buClr>
                <a:srgbClr val="0F14F5"/>
              </a:buClr>
              <a:buSzPct val="104000"/>
              <a:buFont typeface="Arial" charset="0"/>
              <a:buChar char="•"/>
            </a:pPr>
            <a:r>
              <a:rPr lang="en-US" sz="3600" dirty="0" smtClean="0"/>
              <a:t>Quantity limits: quota</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endParaRPr lang="en-US" sz="3600" dirty="0" smtClean="0"/>
          </a:p>
        </p:txBody>
      </p:sp>
      <p:sp>
        <p:nvSpPr>
          <p:cNvPr id="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What </a:t>
            </a:r>
            <a:r>
              <a:rPr lang="en-US" sz="4000" smtClean="0">
                <a:solidFill>
                  <a:schemeClr val="bg1"/>
                </a:solidFill>
                <a:latin typeface="Abadi MT Condensed Extra Bold" charset="0"/>
                <a:ea typeface="Abadi MT Condensed Extra Bold" charset="0"/>
                <a:cs typeface="Abadi MT Condensed Extra Bold" charset="0"/>
              </a:rPr>
              <a:t>are the government tools?</a:t>
            </a:r>
            <a:endParaRPr lang="en-US" sz="4000" dirty="0" smtClean="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918690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704" y="960895"/>
            <a:ext cx="3890295" cy="2584648"/>
          </a:xfrm>
          <a:prstGeom prst="rect">
            <a:avLst/>
          </a:prstGeom>
        </p:spPr>
      </p:pic>
      <p:sp>
        <p:nvSpPr>
          <p:cNvPr id="7" name="TextBox 6"/>
          <p:cNvSpPr txBox="1"/>
          <p:nvPr/>
        </p:nvSpPr>
        <p:spPr>
          <a:xfrm>
            <a:off x="1550504" y="5724939"/>
            <a:ext cx="8269357" cy="369332"/>
          </a:xfrm>
          <a:prstGeom prst="rect">
            <a:avLst/>
          </a:prstGeom>
          <a:noFill/>
        </p:spPr>
        <p:txBody>
          <a:bodyPr wrap="square" rtlCol="0">
            <a:spAutoFit/>
          </a:bodyPr>
          <a:lstStyle/>
          <a:p>
            <a:r>
              <a:rPr lang="en-US" dirty="0" smtClean="0"/>
              <a:t>Link to PUB web here: </a:t>
            </a:r>
            <a:r>
              <a:rPr lang="en-US" dirty="0">
                <a:hlinkClick r:id="rId3"/>
              </a:rPr>
              <a:t>https://</a:t>
            </a:r>
            <a:r>
              <a:rPr lang="en-US" dirty="0" smtClean="0">
                <a:hlinkClick r:id="rId3"/>
              </a:rPr>
              <a:t>www.pub.gov.sg/watersupply/waterprice</a:t>
            </a:r>
            <a:r>
              <a:rPr lang="en-US" dirty="0" smtClean="0"/>
              <a:t>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1" y="1102692"/>
            <a:ext cx="8248144" cy="4343951"/>
          </a:xfrm>
          <a:prstGeom prst="rect">
            <a:avLst/>
          </a:prstGeom>
        </p:spPr>
      </p:pic>
    </p:spTree>
    <p:extLst>
      <p:ext uri="{BB962C8B-B14F-4D97-AF65-F5344CB8AC3E}">
        <p14:creationId xmlns:p14="http://schemas.microsoft.com/office/powerpoint/2010/main" val="1692546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616" y="960895"/>
            <a:ext cx="3856383" cy="2562117"/>
          </a:xfrm>
          <a:prstGeom prst="rect">
            <a:avLst/>
          </a:prstGeom>
        </p:spPr>
      </p:pic>
      <p:sp>
        <p:nvSpPr>
          <p:cNvPr id="7" name="TextBox 6"/>
          <p:cNvSpPr txBox="1"/>
          <p:nvPr/>
        </p:nvSpPr>
        <p:spPr>
          <a:xfrm>
            <a:off x="1550504" y="5724939"/>
            <a:ext cx="8269357" cy="369332"/>
          </a:xfrm>
          <a:prstGeom prst="rect">
            <a:avLst/>
          </a:prstGeom>
          <a:noFill/>
        </p:spPr>
        <p:txBody>
          <a:bodyPr wrap="square" rtlCol="0">
            <a:spAutoFit/>
          </a:bodyPr>
          <a:lstStyle/>
          <a:p>
            <a:r>
              <a:rPr lang="en-US" dirty="0" smtClean="0"/>
              <a:t>Link to PUB web here: </a:t>
            </a:r>
            <a:r>
              <a:rPr lang="en-US" dirty="0">
                <a:hlinkClick r:id="rId3"/>
              </a:rPr>
              <a:t>https://</a:t>
            </a:r>
            <a:r>
              <a:rPr lang="en-US" dirty="0" smtClean="0">
                <a:hlinkClick r:id="rId3"/>
              </a:rPr>
              <a:t>www.pub.gov.sg/watersupply/waterprice</a:t>
            </a:r>
            <a:r>
              <a:rPr lang="en-US" dirty="0" smtClean="0"/>
              <a:t>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33117"/>
            <a:ext cx="8016557" cy="1835370"/>
          </a:xfrm>
          <a:prstGeom prst="rect">
            <a:avLst/>
          </a:prstGeom>
        </p:spPr>
      </p:pic>
    </p:spTree>
    <p:extLst>
      <p:ext uri="{BB962C8B-B14F-4D97-AF65-F5344CB8AC3E}">
        <p14:creationId xmlns:p14="http://schemas.microsoft.com/office/powerpoint/2010/main" val="1564700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1292425" y="2100706"/>
            <a:ext cx="10693830" cy="2862322"/>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Too much water consumption</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Government goal is to reduce it</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What can be done?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spTree>
    <p:extLst>
      <p:ext uri="{BB962C8B-B14F-4D97-AF65-F5344CB8AC3E}">
        <p14:creationId xmlns:p14="http://schemas.microsoft.com/office/powerpoint/2010/main" val="1263643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1292425" y="2100706"/>
            <a:ext cx="10693830" cy="646331"/>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One option: taxes on consumers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spTree>
    <p:extLst>
      <p:ext uri="{BB962C8B-B14F-4D97-AF65-F5344CB8AC3E}">
        <p14:creationId xmlns:p14="http://schemas.microsoft.com/office/powerpoint/2010/main" val="8163954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What can the government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1292425" y="2100706"/>
            <a:ext cx="10693830" cy="3416320"/>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One option: taxes on consumers</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To simplify: taxing one dollar per unit consumed</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For every unit, pay before tax price $x, and pay $1 as tax</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spTree>
    <p:extLst>
      <p:ext uri="{BB962C8B-B14F-4D97-AF65-F5344CB8AC3E}">
        <p14:creationId xmlns:p14="http://schemas.microsoft.com/office/powerpoint/2010/main" val="735379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before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spTree>
    <p:extLst>
      <p:ext uri="{BB962C8B-B14F-4D97-AF65-F5344CB8AC3E}">
        <p14:creationId xmlns:p14="http://schemas.microsoft.com/office/powerpoint/2010/main" val="1465669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25" name="TextBox 24"/>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31082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KAHOOT</a:t>
            </a:r>
          </a:p>
        </p:txBody>
      </p:sp>
      <p:sp>
        <p:nvSpPr>
          <p:cNvPr id="6" name="TextBox 5"/>
          <p:cNvSpPr txBox="1"/>
          <p:nvPr/>
        </p:nvSpPr>
        <p:spPr>
          <a:xfrm>
            <a:off x="2183268" y="1926308"/>
            <a:ext cx="8389482" cy="369332"/>
          </a:xfrm>
          <a:prstGeom prst="rect">
            <a:avLst/>
          </a:prstGeom>
          <a:noFill/>
        </p:spPr>
        <p:txBody>
          <a:bodyPr wrap="square" rtlCol="0">
            <a:spAutoFit/>
          </a:bodyPr>
          <a:lstStyle/>
          <a:p>
            <a:r>
              <a:rPr lang="mr-IN" dirty="0" smtClean="0">
                <a:hlinkClick r:id="rId2"/>
              </a:rPr>
              <a:t>https</a:t>
            </a:r>
            <a:r>
              <a:rPr lang="mr-IN" dirty="0">
                <a:hlinkClick r:id="rId2"/>
              </a:rPr>
              <a:t>://play.kahoot.it/v2/?</a:t>
            </a:r>
            <a:r>
              <a:rPr lang="mr-IN" dirty="0" smtClean="0">
                <a:hlinkClick r:id="rId2"/>
              </a:rPr>
              <a:t>quizId=f694ff84-1d78-4822-8f00-b510aa597940</a:t>
            </a:r>
            <a:r>
              <a:rPr lang="es-ES" dirty="0" smtClean="0"/>
              <a:t> (Link </a:t>
            </a:r>
            <a:r>
              <a:rPr lang="es-ES" dirty="0" err="1" smtClean="0">
                <a:hlinkClick r:id="rId2"/>
              </a:rPr>
              <a:t>here</a:t>
            </a:r>
            <a:r>
              <a:rPr lang="es-ES" dirty="0" smtClean="0"/>
              <a:t>)</a:t>
            </a:r>
            <a:endParaRPr lang="en-US" dirty="0"/>
          </a:p>
        </p:txBody>
      </p:sp>
    </p:spTree>
    <p:extLst>
      <p:ext uri="{BB962C8B-B14F-4D97-AF65-F5344CB8AC3E}">
        <p14:creationId xmlns:p14="http://schemas.microsoft.com/office/powerpoint/2010/main" val="699235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420445" y="2247455"/>
            <a:ext cx="4295891" cy="1384995"/>
          </a:xfrm>
          <a:prstGeom prst="rect">
            <a:avLst/>
          </a:prstGeom>
          <a:noFill/>
        </p:spPr>
        <p:txBody>
          <a:bodyPr wrap="square" rtlCol="0">
            <a:spAutoFit/>
          </a:bodyPr>
          <a:lstStyle/>
          <a:p>
            <a:r>
              <a:rPr lang="en-US" sz="2800" b="1" dirty="0" smtClean="0"/>
              <a:t>Consumers willing to pay sellers $5 for 20 units before </a:t>
            </a:r>
            <a:endParaRPr lang="en-US" b="1" baseline="-25000" dirty="0" smtClean="0"/>
          </a:p>
        </p:txBody>
      </p:sp>
      <p:sp>
        <p:nvSpPr>
          <p:cNvPr id="26" name="TextBox 25"/>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29" name="TextBox 28"/>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135977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420445" y="2247455"/>
            <a:ext cx="4295891" cy="2677656"/>
          </a:xfrm>
          <a:prstGeom prst="rect">
            <a:avLst/>
          </a:prstGeom>
          <a:noFill/>
        </p:spPr>
        <p:txBody>
          <a:bodyPr wrap="square" rtlCol="0">
            <a:spAutoFit/>
          </a:bodyPr>
          <a:lstStyle/>
          <a:p>
            <a:r>
              <a:rPr lang="en-US" sz="2800" b="1" dirty="0" smtClean="0"/>
              <a:t>Consumers willing to pay sellers $5 for 20 units </a:t>
            </a:r>
            <a:r>
              <a:rPr lang="en-US" sz="2800" b="1" dirty="0" smtClean="0"/>
              <a:t>before</a:t>
            </a:r>
            <a:endParaRPr lang="en-US" sz="2800" b="1" dirty="0" smtClean="0"/>
          </a:p>
          <a:p>
            <a:endParaRPr lang="en-US" sz="2800" b="1" dirty="0"/>
          </a:p>
          <a:p>
            <a:r>
              <a:rPr lang="en-US" sz="2800" b="1" dirty="0" smtClean="0"/>
              <a:t>Now: Willing to pay sellers $4, and government $1</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2070567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369460" y="2234281"/>
            <a:ext cx="4682655" cy="523220"/>
          </a:xfrm>
          <a:prstGeom prst="rect">
            <a:avLst/>
          </a:prstGeom>
          <a:noFill/>
        </p:spPr>
        <p:txBody>
          <a:bodyPr wrap="square" rtlCol="0">
            <a:spAutoFit/>
          </a:bodyPr>
          <a:lstStyle/>
          <a:p>
            <a:r>
              <a:rPr lang="en-US" sz="2800" b="1" dirty="0" smtClean="0"/>
              <a:t>Hence, </a:t>
            </a:r>
            <a:r>
              <a:rPr lang="en-US" sz="2800" b="1" u="sng" dirty="0" smtClean="0"/>
              <a:t>vertical</a:t>
            </a:r>
            <a:r>
              <a:rPr lang="en-US" sz="2800" b="1" dirty="0" smtClean="0"/>
              <a:t> distance is $1</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12358775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369460" y="2234281"/>
            <a:ext cx="4682655" cy="1815882"/>
          </a:xfrm>
          <a:prstGeom prst="rect">
            <a:avLst/>
          </a:prstGeom>
          <a:noFill/>
        </p:spPr>
        <p:txBody>
          <a:bodyPr wrap="square" rtlCol="0">
            <a:spAutoFit/>
          </a:bodyPr>
          <a:lstStyle/>
          <a:p>
            <a:r>
              <a:rPr lang="en-US" sz="2800" b="1" dirty="0" smtClean="0"/>
              <a:t>To suppliers, what matters is the new demand</a:t>
            </a:r>
          </a:p>
          <a:p>
            <a:r>
              <a:rPr lang="en-US" sz="2800" b="1" dirty="0"/>
              <a:t>b</a:t>
            </a:r>
            <a:r>
              <a:rPr lang="en-US" sz="2800" b="1" dirty="0" smtClean="0"/>
              <a:t>ecause that’s the money they see </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H="1" flipV="1">
            <a:off x="10111575" y="2880635"/>
            <a:ext cx="1462826" cy="5347"/>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225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369460" y="2234281"/>
            <a:ext cx="4682655" cy="523220"/>
          </a:xfrm>
          <a:prstGeom prst="rect">
            <a:avLst/>
          </a:prstGeom>
          <a:noFill/>
        </p:spPr>
        <p:txBody>
          <a:bodyPr wrap="square" rtlCol="0">
            <a:spAutoFit/>
          </a:bodyPr>
          <a:lstStyle/>
          <a:p>
            <a:r>
              <a:rPr lang="en-US" sz="2800" b="1" dirty="0" smtClean="0"/>
              <a:t>What’s the new equilibrium?</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25273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9785" y="3405744"/>
            <a:ext cx="1390116" cy="523220"/>
          </a:xfrm>
          <a:prstGeom prst="rect">
            <a:avLst/>
          </a:prstGeom>
          <a:noFill/>
        </p:spPr>
        <p:txBody>
          <a:bodyPr wrap="square" rtlCol="0">
            <a:spAutoFit/>
          </a:bodyPr>
          <a:lstStyle/>
          <a:p>
            <a:r>
              <a:rPr lang="en-US" sz="2800" b="1" dirty="0" smtClean="0"/>
              <a:t>$5</a:t>
            </a:r>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dirty="0" smtClean="0"/>
              <a:t>20</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cxnSp>
        <p:nvCxnSpPr>
          <p:cNvPr id="21" name="Straight Connector 20"/>
          <p:cNvCxnSpPr/>
          <p:nvPr/>
        </p:nvCxnSpPr>
        <p:spPr>
          <a:xfrm flipV="1">
            <a:off x="1499616" y="4259864"/>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1905" y="3987533"/>
            <a:ext cx="1390116" cy="523220"/>
          </a:xfrm>
          <a:prstGeom prst="rect">
            <a:avLst/>
          </a:prstGeom>
          <a:noFill/>
        </p:spPr>
        <p:txBody>
          <a:bodyPr wrap="square" rtlCol="0">
            <a:spAutoFit/>
          </a:bodyPr>
          <a:lstStyle/>
          <a:p>
            <a:r>
              <a:rPr lang="en-US" sz="2800" b="1" dirty="0" smtClean="0"/>
              <a:t>$4</a:t>
            </a:r>
          </a:p>
        </p:txBody>
      </p:sp>
      <p:sp>
        <p:nvSpPr>
          <p:cNvPr id="25" name="TextBox 24"/>
          <p:cNvSpPr txBox="1"/>
          <p:nvPr/>
        </p:nvSpPr>
        <p:spPr>
          <a:xfrm>
            <a:off x="7369460" y="2234281"/>
            <a:ext cx="4682655" cy="523220"/>
          </a:xfrm>
          <a:prstGeom prst="rect">
            <a:avLst/>
          </a:prstGeom>
          <a:noFill/>
        </p:spPr>
        <p:txBody>
          <a:bodyPr wrap="square" rtlCol="0">
            <a:spAutoFit/>
          </a:bodyPr>
          <a:lstStyle/>
          <a:p>
            <a:r>
              <a:rPr lang="en-US" sz="2800" b="1" dirty="0" smtClean="0"/>
              <a:t>What’s the new equilibrium?</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992722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928964"/>
            <a:ext cx="9985" cy="190927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5" name="TextBox 24"/>
          <p:cNvSpPr txBox="1"/>
          <p:nvPr/>
        </p:nvSpPr>
        <p:spPr>
          <a:xfrm>
            <a:off x="7369460" y="2234281"/>
            <a:ext cx="4682655" cy="523220"/>
          </a:xfrm>
          <a:prstGeom prst="rect">
            <a:avLst/>
          </a:prstGeom>
          <a:noFill/>
        </p:spPr>
        <p:txBody>
          <a:bodyPr wrap="square" rtlCol="0">
            <a:spAutoFit/>
          </a:bodyPr>
          <a:lstStyle/>
          <a:p>
            <a:r>
              <a:rPr lang="en-US" sz="2800" b="1" dirty="0" smtClean="0"/>
              <a:t>What’s the new equilibrium?</a:t>
            </a:r>
            <a:endParaRPr lang="en-US" b="1" baseline="-25000" dirty="0" smtClean="0"/>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spTree>
    <p:extLst>
      <p:ext uri="{BB962C8B-B14F-4D97-AF65-F5344CB8AC3E}">
        <p14:creationId xmlns:p14="http://schemas.microsoft.com/office/powerpoint/2010/main" val="1951888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218371"/>
            <a:ext cx="9986" cy="261987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V="1">
            <a:off x="1531216" y="3218371"/>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44" y="3012577"/>
            <a:ext cx="1390116" cy="461665"/>
          </a:xfrm>
          <a:prstGeom prst="rect">
            <a:avLst/>
          </a:prstGeom>
          <a:noFill/>
        </p:spPr>
        <p:txBody>
          <a:bodyPr wrap="square" rtlCol="0">
            <a:spAutoFit/>
          </a:bodyPr>
          <a:lstStyle/>
          <a:p>
            <a:r>
              <a:rPr lang="en-US" sz="2400" b="1" dirty="0" smtClean="0"/>
              <a:t>$5.5</a:t>
            </a:r>
          </a:p>
        </p:txBody>
      </p:sp>
      <p:cxnSp>
        <p:nvCxnSpPr>
          <p:cNvPr id="31" name="Straight Arrow Connector 30"/>
          <p:cNvCxnSpPr/>
          <p:nvPr/>
        </p:nvCxnSpPr>
        <p:spPr>
          <a:xfrm flipH="1">
            <a:off x="4605623" y="3240034"/>
            <a:ext cx="1089792" cy="1104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68972" y="2975191"/>
            <a:ext cx="4682655" cy="523220"/>
          </a:xfrm>
          <a:prstGeom prst="rect">
            <a:avLst/>
          </a:prstGeom>
          <a:noFill/>
        </p:spPr>
        <p:txBody>
          <a:bodyPr wrap="square" rtlCol="0">
            <a:spAutoFit/>
          </a:bodyPr>
          <a:lstStyle/>
          <a:p>
            <a:r>
              <a:rPr lang="en-US" sz="2800" b="1" dirty="0" smtClean="0"/>
              <a:t>Buyers </a:t>
            </a:r>
            <a:r>
              <a:rPr lang="en-US" sz="2800" b="1" smtClean="0"/>
              <a:t>pay </a:t>
            </a:r>
            <a:r>
              <a:rPr lang="en-US" sz="2800" b="1" smtClean="0"/>
              <a:t>this</a:t>
            </a:r>
            <a:endParaRPr lang="en-US" sz="2800" b="1" dirty="0" smtClean="0"/>
          </a:p>
        </p:txBody>
      </p:sp>
    </p:spTree>
    <p:extLst>
      <p:ext uri="{BB962C8B-B14F-4D97-AF65-F5344CB8AC3E}">
        <p14:creationId xmlns:p14="http://schemas.microsoft.com/office/powerpoint/2010/main" val="1863460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218371"/>
            <a:ext cx="9986" cy="261987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V="1">
            <a:off x="1531216" y="3218371"/>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44" y="3012577"/>
            <a:ext cx="1390116" cy="461665"/>
          </a:xfrm>
          <a:prstGeom prst="rect">
            <a:avLst/>
          </a:prstGeom>
          <a:noFill/>
        </p:spPr>
        <p:txBody>
          <a:bodyPr wrap="square" rtlCol="0">
            <a:spAutoFit/>
          </a:bodyPr>
          <a:lstStyle/>
          <a:p>
            <a:r>
              <a:rPr lang="en-US" sz="2400" b="1" dirty="0" smtClean="0"/>
              <a:t>$5.5</a:t>
            </a:r>
          </a:p>
        </p:txBody>
      </p:sp>
      <p:cxnSp>
        <p:nvCxnSpPr>
          <p:cNvPr id="31" name="Straight Arrow Connector 30"/>
          <p:cNvCxnSpPr/>
          <p:nvPr/>
        </p:nvCxnSpPr>
        <p:spPr>
          <a:xfrm flipH="1">
            <a:off x="4605623" y="3904363"/>
            <a:ext cx="1089792" cy="1104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04294" y="3592708"/>
            <a:ext cx="4682655" cy="523220"/>
          </a:xfrm>
          <a:prstGeom prst="rect">
            <a:avLst/>
          </a:prstGeom>
          <a:noFill/>
        </p:spPr>
        <p:txBody>
          <a:bodyPr wrap="square" rtlCol="0">
            <a:spAutoFit/>
          </a:bodyPr>
          <a:lstStyle/>
          <a:p>
            <a:r>
              <a:rPr lang="en-US" sz="2800" b="1" dirty="0" smtClean="0"/>
              <a:t>Sellers get this</a:t>
            </a:r>
            <a:endParaRPr lang="en-US" sz="2800" b="1" dirty="0" smtClean="0"/>
          </a:p>
        </p:txBody>
      </p:sp>
    </p:spTree>
    <p:extLst>
      <p:ext uri="{BB962C8B-B14F-4D97-AF65-F5344CB8AC3E}">
        <p14:creationId xmlns:p14="http://schemas.microsoft.com/office/powerpoint/2010/main" val="567230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218371"/>
            <a:ext cx="9986" cy="261987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V="1">
            <a:off x="1531216" y="3218371"/>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44" y="3012577"/>
            <a:ext cx="1390116" cy="461665"/>
          </a:xfrm>
          <a:prstGeom prst="rect">
            <a:avLst/>
          </a:prstGeom>
          <a:noFill/>
        </p:spPr>
        <p:txBody>
          <a:bodyPr wrap="square" rtlCol="0">
            <a:spAutoFit/>
          </a:bodyPr>
          <a:lstStyle/>
          <a:p>
            <a:r>
              <a:rPr lang="en-US" sz="2400" b="1" dirty="0" smtClean="0"/>
              <a:t>$5.5</a:t>
            </a:r>
          </a:p>
        </p:txBody>
      </p:sp>
      <p:cxnSp>
        <p:nvCxnSpPr>
          <p:cNvPr id="31" name="Straight Arrow Connector 30"/>
          <p:cNvCxnSpPr/>
          <p:nvPr/>
        </p:nvCxnSpPr>
        <p:spPr>
          <a:xfrm flipH="1">
            <a:off x="4972373" y="3565908"/>
            <a:ext cx="1089792" cy="1104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180190" y="3263117"/>
            <a:ext cx="4682655" cy="523220"/>
          </a:xfrm>
          <a:prstGeom prst="rect">
            <a:avLst/>
          </a:prstGeom>
          <a:noFill/>
        </p:spPr>
        <p:txBody>
          <a:bodyPr wrap="square" rtlCol="0">
            <a:spAutoFit/>
          </a:bodyPr>
          <a:lstStyle/>
          <a:p>
            <a:r>
              <a:rPr lang="en-US" sz="2800" b="1" dirty="0" smtClean="0"/>
              <a:t>Government gets this</a:t>
            </a:r>
            <a:endParaRPr lang="en-US" sz="2800" b="1" dirty="0" smtClean="0"/>
          </a:p>
        </p:txBody>
      </p:sp>
      <p:sp>
        <p:nvSpPr>
          <p:cNvPr id="33" name="Left Brace 32"/>
          <p:cNvSpPr/>
          <p:nvPr/>
        </p:nvSpPr>
        <p:spPr>
          <a:xfrm rot="10800000">
            <a:off x="4383555" y="3218371"/>
            <a:ext cx="222068" cy="685992"/>
          </a:xfrm>
          <a:prstGeom prst="leftBrace">
            <a:avLst>
              <a:gd name="adj1" fmla="val 34803"/>
              <a:gd name="adj2" fmla="val 48333"/>
            </a:avLst>
          </a:prstGeom>
          <a:ln w="317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6003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Recap from last day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1095375"/>
            <a:ext cx="3905583" cy="18764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 y="3302511"/>
            <a:ext cx="3757613" cy="25967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659" y="1095375"/>
            <a:ext cx="3905583" cy="43893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273" y="1095375"/>
            <a:ext cx="4199406" cy="3226106"/>
          </a:xfrm>
          <a:prstGeom prst="rect">
            <a:avLst/>
          </a:prstGeom>
        </p:spPr>
      </p:pic>
    </p:spTree>
    <p:extLst>
      <p:ext uri="{BB962C8B-B14F-4D97-AF65-F5344CB8AC3E}">
        <p14:creationId xmlns:p14="http://schemas.microsoft.com/office/powerpoint/2010/main" val="1836016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218371"/>
            <a:ext cx="9986" cy="261987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5" name="TextBox 24"/>
          <p:cNvSpPr txBox="1"/>
          <p:nvPr/>
        </p:nvSpPr>
        <p:spPr>
          <a:xfrm>
            <a:off x="7369460" y="2234281"/>
            <a:ext cx="4682655" cy="2246769"/>
          </a:xfrm>
          <a:prstGeom prst="rect">
            <a:avLst/>
          </a:prstGeom>
          <a:noFill/>
        </p:spPr>
        <p:txBody>
          <a:bodyPr wrap="square" rtlCol="0">
            <a:spAutoFit/>
          </a:bodyPr>
          <a:lstStyle/>
          <a:p>
            <a:r>
              <a:rPr lang="en-US" sz="2800" b="1" dirty="0" smtClean="0"/>
              <a:t>Buyers pay $5.5 </a:t>
            </a:r>
          </a:p>
          <a:p>
            <a:endParaRPr lang="en-US" sz="2800" b="1" dirty="0"/>
          </a:p>
          <a:p>
            <a:r>
              <a:rPr lang="en-US" sz="2800" b="1" dirty="0" smtClean="0"/>
              <a:t>Sellers get $4.5 </a:t>
            </a:r>
          </a:p>
          <a:p>
            <a:endParaRPr lang="en-US" sz="2800" b="1" dirty="0"/>
          </a:p>
          <a:p>
            <a:r>
              <a:rPr lang="en-US" sz="2800" b="1" dirty="0" smtClean="0"/>
              <a:t>Government gets $1</a:t>
            </a:r>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V="1">
            <a:off x="1531216" y="3218371"/>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44" y="3012577"/>
            <a:ext cx="1390116" cy="461665"/>
          </a:xfrm>
          <a:prstGeom prst="rect">
            <a:avLst/>
          </a:prstGeom>
          <a:noFill/>
        </p:spPr>
        <p:txBody>
          <a:bodyPr wrap="square" rtlCol="0">
            <a:spAutoFit/>
          </a:bodyPr>
          <a:lstStyle/>
          <a:p>
            <a:r>
              <a:rPr lang="en-US" sz="2400" b="1" dirty="0" smtClean="0"/>
              <a:t>$5.5</a:t>
            </a:r>
          </a:p>
        </p:txBody>
      </p:sp>
    </p:spTree>
    <p:extLst>
      <p:ext uri="{BB962C8B-B14F-4D97-AF65-F5344CB8AC3E}">
        <p14:creationId xmlns:p14="http://schemas.microsoft.com/office/powerpoint/2010/main" val="521127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consumers: after tax</a:t>
            </a:r>
          </a:p>
        </p:txBody>
      </p:sp>
      <p:cxnSp>
        <p:nvCxnSpPr>
          <p:cNvPr id="17" name="Straight Connector 16"/>
          <p:cNvCxnSpPr/>
          <p:nvPr/>
        </p:nvCxnSpPr>
        <p:spPr>
          <a:xfrm flipV="1">
            <a:off x="1486430" y="3928964"/>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32312" y="3218371"/>
            <a:ext cx="9986" cy="261987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22827" y="5862787"/>
            <a:ext cx="1390116" cy="523220"/>
          </a:xfrm>
          <a:prstGeom prst="rect">
            <a:avLst/>
          </a:prstGeom>
          <a:noFill/>
        </p:spPr>
        <p:txBody>
          <a:bodyPr wrap="square" rtlCol="0">
            <a:spAutoFit/>
          </a:bodyPr>
          <a:lstStyle/>
          <a:p>
            <a:r>
              <a:rPr lang="en-US" sz="2800" b="1" dirty="0" smtClean="0"/>
              <a:t>18</a:t>
            </a:r>
          </a:p>
        </p:txBody>
      </p:sp>
      <p:cxnSp>
        <p:nvCxnSpPr>
          <p:cNvPr id="16" name="Straight Arrow Connector 15"/>
          <p:cNvCxnSpPr/>
          <p:nvPr/>
        </p:nvCxnSpPr>
        <p:spPr>
          <a:xfrm flipH="1">
            <a:off x="2662324" y="1853106"/>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2345" y="4600245"/>
            <a:ext cx="4676" cy="626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4" name="TextBox 23"/>
          <p:cNvSpPr txBox="1"/>
          <p:nvPr/>
        </p:nvSpPr>
        <p:spPr>
          <a:xfrm>
            <a:off x="729544" y="3710046"/>
            <a:ext cx="1390116" cy="461665"/>
          </a:xfrm>
          <a:prstGeom prst="rect">
            <a:avLst/>
          </a:prstGeom>
          <a:noFill/>
        </p:spPr>
        <p:txBody>
          <a:bodyPr wrap="square" rtlCol="0">
            <a:spAutoFit/>
          </a:bodyPr>
          <a:lstStyle/>
          <a:p>
            <a:r>
              <a:rPr lang="en-US" sz="2400" b="1" dirty="0" smtClean="0"/>
              <a:t>$4.5</a:t>
            </a:r>
          </a:p>
        </p:txBody>
      </p:sp>
      <p:sp>
        <p:nvSpPr>
          <p:cNvPr id="29" name="TextBox 28"/>
          <p:cNvSpPr txBox="1"/>
          <p:nvPr/>
        </p:nvSpPr>
        <p:spPr>
          <a:xfrm>
            <a:off x="2662324" y="2044153"/>
            <a:ext cx="1390116" cy="400110"/>
          </a:xfrm>
          <a:prstGeom prst="rect">
            <a:avLst/>
          </a:prstGeom>
          <a:noFill/>
        </p:spPr>
        <p:txBody>
          <a:bodyPr wrap="square" rtlCol="0">
            <a:spAutoFit/>
          </a:bodyPr>
          <a:lstStyle/>
          <a:p>
            <a:r>
              <a:rPr lang="en-US" sz="2000" smtClean="0"/>
              <a:t>$1</a:t>
            </a:r>
            <a:endParaRPr lang="en-US" sz="2000" dirty="0" smtClean="0"/>
          </a:p>
        </p:txBody>
      </p:sp>
      <p:sp>
        <p:nvSpPr>
          <p:cNvPr id="30" name="TextBox 29"/>
          <p:cNvSpPr txBox="1"/>
          <p:nvPr/>
        </p:nvSpPr>
        <p:spPr>
          <a:xfrm>
            <a:off x="5979344" y="4850648"/>
            <a:ext cx="1390116" cy="400110"/>
          </a:xfrm>
          <a:prstGeom prst="rect">
            <a:avLst/>
          </a:prstGeom>
          <a:noFill/>
        </p:spPr>
        <p:txBody>
          <a:bodyPr wrap="square" rtlCol="0">
            <a:spAutoFit/>
          </a:bodyPr>
          <a:lstStyle/>
          <a:p>
            <a:r>
              <a:rPr lang="en-US" sz="2000" smtClean="0"/>
              <a:t>$1</a:t>
            </a:r>
            <a:endParaRPr lang="en-US" sz="2000" dirty="0" smtClean="0"/>
          </a:p>
        </p:txBody>
      </p:sp>
      <p:cxnSp>
        <p:nvCxnSpPr>
          <p:cNvPr id="26" name="Straight Connector 25"/>
          <p:cNvCxnSpPr/>
          <p:nvPr/>
        </p:nvCxnSpPr>
        <p:spPr>
          <a:xfrm flipV="1">
            <a:off x="1531216" y="3218371"/>
            <a:ext cx="2845882" cy="32704"/>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9544" y="3012577"/>
            <a:ext cx="1390116" cy="461665"/>
          </a:xfrm>
          <a:prstGeom prst="rect">
            <a:avLst/>
          </a:prstGeom>
          <a:noFill/>
        </p:spPr>
        <p:txBody>
          <a:bodyPr wrap="square" rtlCol="0">
            <a:spAutoFit/>
          </a:bodyPr>
          <a:lstStyle/>
          <a:p>
            <a:r>
              <a:rPr lang="en-US" sz="2400" b="1" dirty="0" smtClean="0"/>
              <a:t>$5.5</a:t>
            </a:r>
          </a:p>
        </p:txBody>
      </p:sp>
      <p:graphicFrame>
        <p:nvGraphicFramePr>
          <p:cNvPr id="3" name="Table 2"/>
          <p:cNvGraphicFramePr>
            <a:graphicFrameLocks noGrp="1"/>
          </p:cNvGraphicFramePr>
          <p:nvPr>
            <p:extLst>
              <p:ext uri="{D42A27DB-BD31-4B8C-83A1-F6EECF244321}">
                <p14:modId xmlns:p14="http://schemas.microsoft.com/office/powerpoint/2010/main" val="1129139857"/>
              </p:ext>
            </p:extLst>
          </p:nvPr>
        </p:nvGraphicFramePr>
        <p:xfrm>
          <a:off x="6360984" y="2816632"/>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$5.5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$4.5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17694510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$1 per unit to consumers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555825" y="2856104"/>
            <a:ext cx="10693830" cy="2246769"/>
          </a:xfrm>
          <a:prstGeom prst="rect">
            <a:avLst/>
          </a:prstGeom>
          <a:noFill/>
        </p:spPr>
        <p:txBody>
          <a:bodyPr wrap="square" rtlCol="0">
            <a:spAutoFit/>
          </a:bodyPr>
          <a:lstStyle/>
          <a:p>
            <a:pPr marL="457200" indent="-457200">
              <a:buClr>
                <a:srgbClr val="0F14F5"/>
              </a:buClr>
              <a:buSzPct val="104000"/>
              <a:buFont typeface="Arial" charset="0"/>
              <a:buChar char="•"/>
            </a:pPr>
            <a:r>
              <a:rPr lang="en-US" sz="2800" dirty="0" smtClean="0"/>
              <a:t>Consumers bear half the burden (+$0.5)</a:t>
            </a:r>
          </a:p>
          <a:p>
            <a:pPr marL="457200" indent="-457200">
              <a:buClr>
                <a:srgbClr val="0F14F5"/>
              </a:buClr>
              <a:buSzPct val="104000"/>
              <a:buFont typeface="Arial" charset="0"/>
              <a:buChar char="•"/>
            </a:pPr>
            <a:endParaRPr lang="en-US" sz="2800" dirty="0"/>
          </a:p>
          <a:p>
            <a:pPr marL="457200" indent="-457200">
              <a:buClr>
                <a:srgbClr val="0F14F5"/>
              </a:buClr>
              <a:buSzPct val="104000"/>
              <a:buFont typeface="Arial" charset="0"/>
              <a:buChar char="•"/>
            </a:pPr>
            <a:r>
              <a:rPr lang="en-US" sz="2800" dirty="0" smtClean="0"/>
              <a:t>Sellers bear </a:t>
            </a:r>
            <a:r>
              <a:rPr lang="en-US" sz="2800" dirty="0"/>
              <a:t>half the burden </a:t>
            </a:r>
            <a:r>
              <a:rPr lang="en-US" sz="2800" dirty="0" smtClean="0"/>
              <a:t>(-$</a:t>
            </a:r>
            <a:r>
              <a:rPr lang="en-US" sz="2800" dirty="0"/>
              <a:t>0.5</a:t>
            </a:r>
            <a:r>
              <a:rPr lang="en-US" sz="2800" dirty="0" smtClean="0"/>
              <a:t>)</a:t>
            </a:r>
          </a:p>
          <a:p>
            <a:pPr marL="457200" indent="-457200">
              <a:buClr>
                <a:srgbClr val="0F14F5"/>
              </a:buClr>
              <a:buSzPct val="104000"/>
              <a:buFont typeface="Arial" charset="0"/>
              <a:buChar char="•"/>
            </a:pPr>
            <a:endParaRPr lang="en-US" sz="2800" dirty="0"/>
          </a:p>
          <a:p>
            <a:pPr marL="457200" indent="-457200">
              <a:buClr>
                <a:srgbClr val="0F14F5"/>
              </a:buClr>
              <a:buSzPct val="104000"/>
              <a:buFont typeface="Arial" charset="0"/>
              <a:buChar char="•"/>
            </a:pPr>
            <a:r>
              <a:rPr lang="en-US" sz="2800" dirty="0" smtClean="0"/>
              <a:t> </a:t>
            </a:r>
            <a:endParaRPr lang="en-US" sz="2800" dirty="0" smtClean="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66683591"/>
              </p:ext>
            </p:extLst>
          </p:nvPr>
        </p:nvGraphicFramePr>
        <p:xfrm>
          <a:off x="2423984" y="1005953"/>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$5.5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$4.5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1441229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$1 per unit to consumers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555825" y="2856104"/>
            <a:ext cx="10693830" cy="3539430"/>
          </a:xfrm>
          <a:prstGeom prst="rect">
            <a:avLst/>
          </a:prstGeom>
          <a:noFill/>
        </p:spPr>
        <p:txBody>
          <a:bodyPr wrap="square" rtlCol="0">
            <a:spAutoFit/>
          </a:bodyPr>
          <a:lstStyle/>
          <a:p>
            <a:pPr marL="457200" indent="-457200">
              <a:buClr>
                <a:srgbClr val="0F14F5"/>
              </a:buClr>
              <a:buSzPct val="104000"/>
              <a:buFont typeface="Arial" charset="0"/>
              <a:buChar char="•"/>
            </a:pPr>
            <a:r>
              <a:rPr lang="en-US" sz="2800" dirty="0" smtClean="0"/>
              <a:t>Consumers bear half the burden (+$0.5)</a:t>
            </a:r>
          </a:p>
          <a:p>
            <a:pPr marL="457200" indent="-457200">
              <a:buClr>
                <a:srgbClr val="0F14F5"/>
              </a:buClr>
              <a:buSzPct val="104000"/>
              <a:buFont typeface="Arial" charset="0"/>
              <a:buChar char="•"/>
            </a:pPr>
            <a:endParaRPr lang="en-US" sz="2800" dirty="0"/>
          </a:p>
          <a:p>
            <a:pPr marL="457200" indent="-457200">
              <a:buClr>
                <a:srgbClr val="0F14F5"/>
              </a:buClr>
              <a:buSzPct val="104000"/>
              <a:buFont typeface="Arial" charset="0"/>
              <a:buChar char="•"/>
            </a:pPr>
            <a:r>
              <a:rPr lang="en-US" sz="2800" dirty="0" smtClean="0"/>
              <a:t>Sellers bear </a:t>
            </a:r>
            <a:r>
              <a:rPr lang="en-US" sz="2800" dirty="0"/>
              <a:t>half the burden </a:t>
            </a:r>
            <a:r>
              <a:rPr lang="en-US" sz="2800" dirty="0" smtClean="0"/>
              <a:t>(-$</a:t>
            </a:r>
            <a:r>
              <a:rPr lang="en-US" sz="2800" dirty="0"/>
              <a:t>0.5</a:t>
            </a:r>
            <a:r>
              <a:rPr lang="en-US" sz="2800" dirty="0" smtClean="0"/>
              <a:t>)</a:t>
            </a:r>
          </a:p>
          <a:p>
            <a:pPr marL="457200" indent="-457200">
              <a:buClr>
                <a:srgbClr val="0F14F5"/>
              </a:buClr>
              <a:buSzPct val="104000"/>
              <a:buFont typeface="Arial" charset="0"/>
              <a:buChar char="•"/>
            </a:pPr>
            <a:endParaRPr lang="en-US" sz="2800" dirty="0"/>
          </a:p>
          <a:p>
            <a:pPr marL="457200" indent="-457200">
              <a:buClr>
                <a:srgbClr val="0F14F5"/>
              </a:buClr>
              <a:buSzPct val="104000"/>
              <a:buFont typeface="Arial" charset="0"/>
              <a:buChar char="•"/>
            </a:pPr>
            <a:r>
              <a:rPr lang="en-US" sz="2800" dirty="0" smtClean="0"/>
              <a:t>Less water consumed  ✔</a:t>
            </a:r>
            <a:endParaRPr lang="en-US" sz="2800" dirty="0"/>
          </a:p>
          <a:p>
            <a:pPr marL="457200" indent="-457200">
              <a:buClr>
                <a:srgbClr val="0F14F5"/>
              </a:buClr>
              <a:buSzPct val="104000"/>
              <a:buFont typeface="Arial" charset="0"/>
              <a:buChar char="•"/>
            </a:pPr>
            <a:endParaRPr lang="en-US" sz="2800" dirty="0"/>
          </a:p>
          <a:p>
            <a:pPr marL="457200" indent="-457200">
              <a:buClr>
                <a:srgbClr val="0F14F5"/>
              </a:buClr>
              <a:buSzPct val="104000"/>
              <a:buFont typeface="Arial" charset="0"/>
              <a:buChar char="•"/>
            </a:pPr>
            <a:r>
              <a:rPr lang="en-US" sz="2800" dirty="0" smtClean="0"/>
              <a:t>Nominally paying the tax is irrelevant. What matters is who effectively ”suffers” it. More on this soon.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graphicFrame>
        <p:nvGraphicFramePr>
          <p:cNvPr id="7" name="Table 6"/>
          <p:cNvGraphicFramePr>
            <a:graphicFrameLocks noGrp="1"/>
          </p:cNvGraphicFramePr>
          <p:nvPr>
            <p:extLst/>
          </p:nvPr>
        </p:nvGraphicFramePr>
        <p:xfrm>
          <a:off x="2423984" y="1005953"/>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$5.5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$4.5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910480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Welfare analysis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722243" y="3594657"/>
            <a:ext cx="10693830" cy="1200329"/>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Who wins? Who loses? Is there any social loss? </a:t>
            </a:r>
          </a:p>
          <a:p>
            <a:pPr marL="457200" indent="-457200">
              <a:buClr>
                <a:srgbClr val="0F14F5"/>
              </a:buClr>
              <a:buSzPct val="104000"/>
              <a:buFont typeface="Arial" charset="0"/>
              <a:buChar char="•"/>
            </a:pPr>
            <a:endParaRPr lang="en-US" sz="36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graphicFrame>
        <p:nvGraphicFramePr>
          <p:cNvPr id="7" name="Table 6"/>
          <p:cNvGraphicFramePr>
            <a:graphicFrameLocks noGrp="1"/>
          </p:cNvGraphicFramePr>
          <p:nvPr/>
        </p:nvGraphicFramePr>
        <p:xfrm>
          <a:off x="2423984" y="1005953"/>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$5.5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$4.5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2064828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2133600" y="1379657"/>
            <a:ext cx="5115339" cy="42555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48939" y="5170141"/>
            <a:ext cx="1390116" cy="707886"/>
          </a:xfrm>
          <a:prstGeom prst="rect">
            <a:avLst/>
          </a:prstGeom>
          <a:noFill/>
        </p:spPr>
        <p:txBody>
          <a:bodyPr wrap="square" rtlCol="0">
            <a:spAutoFit/>
          </a:bodyPr>
          <a:lstStyle/>
          <a:p>
            <a:r>
              <a:rPr lang="en-US" sz="4000" b="1" dirty="0" err="1" smtClean="0"/>
              <a:t>D</a:t>
            </a:r>
            <a:r>
              <a:rPr lang="en-US" sz="2800" b="1" baseline="-25000" dirty="0" err="1" smtClean="0"/>
              <a:t>bt</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20" name="Straight Connector 19"/>
          <p:cNvCxnSpPr/>
          <p:nvPr/>
        </p:nvCxnSpPr>
        <p:spPr>
          <a:xfrm flipH="1" flipV="1">
            <a:off x="1818469" y="1759466"/>
            <a:ext cx="4610446" cy="3853473"/>
          </a:xfrm>
          <a:prstGeom prst="line">
            <a:avLst/>
          </a:prstGeom>
          <a:ln w="34925">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49796" y="5180404"/>
            <a:ext cx="1390116" cy="707886"/>
          </a:xfrm>
          <a:prstGeom prst="rect">
            <a:avLst/>
          </a:prstGeom>
          <a:noFill/>
        </p:spPr>
        <p:txBody>
          <a:bodyPr wrap="square" rtlCol="0">
            <a:spAutoFit/>
          </a:bodyPr>
          <a:lstStyle/>
          <a:p>
            <a:r>
              <a:rPr lang="en-US" sz="4000" b="1" dirty="0" err="1" smtClean="0"/>
              <a:t>D</a:t>
            </a:r>
            <a:r>
              <a:rPr lang="en-US" sz="2800" b="1" baseline="-25000" dirty="0" err="1"/>
              <a:t>a</a:t>
            </a:r>
            <a:r>
              <a:rPr lang="en-US" sz="2800" b="1" baseline="-25000" dirty="0" err="1" smtClean="0"/>
              <a:t>t</a:t>
            </a:r>
            <a:endParaRPr lang="en-US" sz="2800" b="1" baseline="-25000" dirty="0" smtClean="0"/>
          </a:p>
        </p:txBody>
      </p:sp>
      <p:sp>
        <p:nvSpPr>
          <p:cNvPr id="26"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Tree>
    <p:extLst>
      <p:ext uri="{BB962C8B-B14F-4D97-AF65-F5344CB8AC3E}">
        <p14:creationId xmlns:p14="http://schemas.microsoft.com/office/powerpoint/2010/main" val="4832550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Tree>
    <p:extLst>
      <p:ext uri="{BB962C8B-B14F-4D97-AF65-F5344CB8AC3E}">
        <p14:creationId xmlns:p14="http://schemas.microsoft.com/office/powerpoint/2010/main" val="7860777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219944" y="2673606"/>
            <a:ext cx="1219200" cy="18742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7005210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219944" y="2673606"/>
            <a:ext cx="1219200" cy="18742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752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dirty="0"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1345505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Hyundai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81088"/>
            <a:ext cx="10058400" cy="4832527"/>
          </a:xfrm>
          <a:prstGeom prst="rect">
            <a:avLst/>
          </a:prstGeom>
        </p:spPr>
      </p:pic>
    </p:spTree>
    <p:extLst>
      <p:ext uri="{BB962C8B-B14F-4D97-AF65-F5344CB8AC3E}">
        <p14:creationId xmlns:p14="http://schemas.microsoft.com/office/powerpoint/2010/main" val="1101318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smtClean="0"/>
              <a:t>CS</a:t>
            </a:r>
            <a:endParaRPr lang="en-US" sz="2000" b="1" baseline="-25000" dirty="0" smtClean="0"/>
          </a:p>
        </p:txBody>
      </p:sp>
    </p:spTree>
    <p:extLst>
      <p:ext uri="{BB962C8B-B14F-4D97-AF65-F5344CB8AC3E}">
        <p14:creationId xmlns:p14="http://schemas.microsoft.com/office/powerpoint/2010/main" val="10519593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3033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46970" y="321867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6098670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46970" y="321867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3" name="Rectangle 2"/>
          <p:cNvSpPr/>
          <p:nvPr/>
        </p:nvSpPr>
        <p:spPr>
          <a:xfrm>
            <a:off x="6589859" y="2801815"/>
            <a:ext cx="1569403" cy="371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713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dirty="0"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46970" y="321867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3" name="Rectangle 2"/>
          <p:cNvSpPr/>
          <p:nvPr/>
        </p:nvSpPr>
        <p:spPr>
          <a:xfrm>
            <a:off x="6589859" y="2801815"/>
            <a:ext cx="1569403" cy="371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25558" y="2818284"/>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Tree>
    <p:extLst>
      <p:ext uri="{BB962C8B-B14F-4D97-AF65-F5344CB8AC3E}">
        <p14:creationId xmlns:p14="http://schemas.microsoft.com/office/powerpoint/2010/main" val="342697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dirty="0"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dirty="0"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46970" y="321867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3" name="Rectangle 2"/>
          <p:cNvSpPr/>
          <p:nvPr/>
        </p:nvSpPr>
        <p:spPr>
          <a:xfrm>
            <a:off x="6589859" y="2801815"/>
            <a:ext cx="1569403" cy="371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25558" y="2818284"/>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
        <p:nvSpPr>
          <p:cNvPr id="20" name="Triangle 19"/>
          <p:cNvSpPr/>
          <p:nvPr/>
        </p:nvSpPr>
        <p:spPr>
          <a:xfrm rot="5400000">
            <a:off x="8106531" y="2875533"/>
            <a:ext cx="334036" cy="228575"/>
          </a:xfrm>
          <a:prstGeom prst="triangle">
            <a:avLst>
              <a:gd name="adj" fmla="val 545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8227810" y="299898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303238" y="2803806"/>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3320990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a:t>
            </a:r>
            <a:r>
              <a:rPr lang="en-US" sz="4000" smtClean="0">
                <a:solidFill>
                  <a:schemeClr val="bg1"/>
                </a:solidFill>
                <a:latin typeface="Abadi MT Condensed Extra Bold" charset="0"/>
                <a:ea typeface="Abadi MT Condensed Extra Bold" charset="0"/>
                <a:cs typeface="Abadi MT Condensed Extra Bold" charset="0"/>
              </a:rPr>
              <a:t>welfare before and </a:t>
            </a:r>
            <a:r>
              <a:rPr lang="en-US" sz="4000" dirty="0" smtClean="0">
                <a:solidFill>
                  <a:schemeClr val="bg1"/>
                </a:solidFill>
                <a:latin typeface="Abadi MT Condensed Extra Bold" charset="0"/>
                <a:ea typeface="Abadi MT Condensed Extra Bold" charset="0"/>
                <a:cs typeface="Abadi MT Condensed Extra Bold" charset="0"/>
              </a:rPr>
              <a:t>after tax</a:t>
            </a:r>
          </a:p>
        </p:txBody>
      </p:sp>
      <p:sp>
        <p:nvSpPr>
          <p:cNvPr id="5"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 y="1593579"/>
            <a:ext cx="5481515" cy="286328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3578"/>
            <a:ext cx="5481515" cy="2863285"/>
          </a:xfrm>
          <a:prstGeom prst="rect">
            <a:avLst/>
          </a:prstGeom>
        </p:spPr>
      </p:pic>
      <p:sp>
        <p:nvSpPr>
          <p:cNvPr id="8" name="TextBox 7"/>
          <p:cNvSpPr txBox="1"/>
          <p:nvPr/>
        </p:nvSpPr>
        <p:spPr>
          <a:xfrm>
            <a:off x="2036419" y="1008803"/>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9" name="TextBox 8"/>
          <p:cNvSpPr txBox="1"/>
          <p:nvPr/>
        </p:nvSpPr>
        <p:spPr>
          <a:xfrm>
            <a:off x="7991743" y="1008803"/>
            <a:ext cx="2441796" cy="584775"/>
          </a:xfrm>
          <a:prstGeom prst="rect">
            <a:avLst/>
          </a:prstGeom>
          <a:noFill/>
        </p:spPr>
        <p:txBody>
          <a:bodyPr wrap="square" rtlCol="0">
            <a:spAutoFit/>
          </a:bodyPr>
          <a:lstStyle/>
          <a:p>
            <a:r>
              <a:rPr lang="en-US" sz="3200" b="1" dirty="0" smtClean="0"/>
              <a:t>After</a:t>
            </a:r>
            <a:endParaRPr lang="en-US" sz="2000" b="1" baseline="-25000" dirty="0" smtClean="0"/>
          </a:p>
        </p:txBody>
      </p:sp>
      <p:sp>
        <p:nvSpPr>
          <p:cNvPr id="2" name="Right Triangle 1"/>
          <p:cNvSpPr/>
          <p:nvPr/>
        </p:nvSpPr>
        <p:spPr>
          <a:xfrm>
            <a:off x="892443" y="1500554"/>
            <a:ext cx="1780418" cy="1500554"/>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5400000">
            <a:off x="1184167" y="2706628"/>
            <a:ext cx="1221956" cy="1805404"/>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6142" y="3033881"/>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2" name="TextBox 11"/>
          <p:cNvSpPr txBox="1"/>
          <p:nvPr/>
        </p:nvSpPr>
        <p:spPr>
          <a:xfrm>
            <a:off x="1286142" y="2413575"/>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3" name="Straight Connector 12"/>
          <p:cNvCxnSpPr/>
          <p:nvPr/>
        </p:nvCxnSpPr>
        <p:spPr>
          <a:xfrm flipH="1" flipV="1">
            <a:off x="8159262" y="2801815"/>
            <a:ext cx="35169" cy="14184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ight Triangle 13"/>
          <p:cNvSpPr/>
          <p:nvPr/>
        </p:nvSpPr>
        <p:spPr>
          <a:xfrm>
            <a:off x="6589859" y="1545670"/>
            <a:ext cx="1544417" cy="1280100"/>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70845" y="2066885"/>
            <a:ext cx="2441796" cy="584775"/>
          </a:xfrm>
          <a:prstGeom prst="rect">
            <a:avLst/>
          </a:prstGeom>
          <a:noFill/>
        </p:spPr>
        <p:txBody>
          <a:bodyPr wrap="square" rtlCol="0">
            <a:spAutoFit/>
          </a:bodyPr>
          <a:lstStyle/>
          <a:p>
            <a:r>
              <a:rPr lang="en-US" sz="3200" b="1" dirty="0" smtClean="0"/>
              <a:t>CS</a:t>
            </a:r>
            <a:endParaRPr lang="en-US" sz="2000" b="1" baseline="-25000" dirty="0" smtClean="0"/>
          </a:p>
        </p:txBody>
      </p:sp>
      <p:sp>
        <p:nvSpPr>
          <p:cNvPr id="16" name="Right Triangle 15"/>
          <p:cNvSpPr/>
          <p:nvPr/>
        </p:nvSpPr>
        <p:spPr>
          <a:xfrm rot="5400000">
            <a:off x="6851060" y="2912106"/>
            <a:ext cx="1047001" cy="156940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746970" y="3218673"/>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3" name="Rectangle 2"/>
          <p:cNvSpPr/>
          <p:nvPr/>
        </p:nvSpPr>
        <p:spPr>
          <a:xfrm>
            <a:off x="6589859" y="2801815"/>
            <a:ext cx="1569403" cy="3714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25558" y="2818284"/>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
        <p:nvSpPr>
          <p:cNvPr id="20" name="Triangle 19"/>
          <p:cNvSpPr/>
          <p:nvPr/>
        </p:nvSpPr>
        <p:spPr>
          <a:xfrm rot="5400000">
            <a:off x="8106531" y="2875533"/>
            <a:ext cx="334036" cy="228575"/>
          </a:xfrm>
          <a:prstGeom prst="triangle">
            <a:avLst>
              <a:gd name="adj" fmla="val 545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8227810" y="2998988"/>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303238" y="2803806"/>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Tree>
    <p:extLst>
      <p:ext uri="{BB962C8B-B14F-4D97-AF65-F5344CB8AC3E}">
        <p14:creationId xmlns:p14="http://schemas.microsoft.com/office/powerpoint/2010/main" val="5412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54167E-6 -3.33333E-6 L -0.00105 0.49005 L -0.00105 0.49028 " pathEditMode="relative" rAng="0" ptsTypes="AAA">
                                      <p:cBhvr>
                                        <p:cTn id="6" dur="2000" fill="hold"/>
                                        <p:tgtEl>
                                          <p:spTgt spid="2"/>
                                        </p:tgtEl>
                                        <p:attrNameLst>
                                          <p:attrName>ppt_x</p:attrName>
                                          <p:attrName>ppt_y</p:attrName>
                                        </p:attrNameLst>
                                      </p:cBhvr>
                                      <p:rCtr x="-52" y="2451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579 0.03426 L -0.46706 0.51065 " pathEditMode="relative" rAng="0" ptsTypes="AA">
                                      <p:cBhvr>
                                        <p:cTn id="10" dur="2000" fill="hold"/>
                                        <p:tgtEl>
                                          <p:spTgt spid="14"/>
                                        </p:tgtEl>
                                        <p:attrNameLst>
                                          <p:attrName>ppt_x</p:attrName>
                                          <p:attrName>ppt_y</p:attrName>
                                        </p:attrNameLst>
                                      </p:cBhvr>
                                      <p:rCtr x="-22070" y="2381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2709 -0.0169 L 0.4677 0.25069 " pathEditMode="relative" rAng="0" ptsTypes="AA">
                                      <p:cBhvr>
                                        <p:cTn id="14" dur="2000" fill="hold"/>
                                        <p:tgtEl>
                                          <p:spTgt spid="10"/>
                                        </p:tgtEl>
                                        <p:attrNameLst>
                                          <p:attrName>ppt_x</p:attrName>
                                          <p:attrName>ppt_y</p:attrName>
                                        </p:attrNameLst>
                                      </p:cBhvr>
                                      <p:rCtr x="24740" y="1338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1823 -0.03449 L 0.00325 0.23565 " pathEditMode="relative" rAng="0" ptsTypes="AA">
                                      <p:cBhvr>
                                        <p:cTn id="18" dur="2000" fill="hold"/>
                                        <p:tgtEl>
                                          <p:spTgt spid="16"/>
                                        </p:tgtEl>
                                        <p:attrNameLst>
                                          <p:attrName>ppt_x</p:attrName>
                                          <p:attrName>ppt_y</p:attrName>
                                        </p:attrNameLst>
                                      </p:cBhvr>
                                      <p:rCtr x="1068" y="1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a:t>
            </a:r>
            <a:r>
              <a:rPr lang="en-US" sz="4000" dirty="0">
                <a:solidFill>
                  <a:schemeClr val="bg1"/>
                </a:solidFill>
                <a:latin typeface="Abadi MT Condensed Extra Bold" charset="0"/>
                <a:ea typeface="Abadi MT Condensed Extra Bold" charset="0"/>
                <a:cs typeface="Abadi MT Condensed Extra Bold" charset="0"/>
              </a:rPr>
              <a:t> </a:t>
            </a:r>
            <a:r>
              <a:rPr lang="en-US" sz="4000" dirty="0" smtClean="0">
                <a:solidFill>
                  <a:schemeClr val="bg1"/>
                </a:solidFill>
                <a:latin typeface="Abadi MT Condensed Extra Bold" charset="0"/>
                <a:ea typeface="Abadi MT Condensed Extra Bold" charset="0"/>
                <a:cs typeface="Abadi MT Condensed Extra Bold" charset="0"/>
              </a:rPr>
              <a:t>  Taxing $1 per unit to consumers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512" y="0"/>
            <a:ext cx="1444487" cy="959693"/>
          </a:xfrm>
          <a:prstGeom prst="rect">
            <a:avLst/>
          </a:prstGeom>
        </p:spPr>
      </p:pic>
      <p:sp>
        <p:nvSpPr>
          <p:cNvPr id="9" name="TextBox 8"/>
          <p:cNvSpPr txBox="1"/>
          <p:nvPr/>
        </p:nvSpPr>
        <p:spPr>
          <a:xfrm>
            <a:off x="555825" y="2856104"/>
            <a:ext cx="10693830" cy="2308324"/>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Similar </a:t>
            </a:r>
            <a:r>
              <a:rPr lang="en-US" sz="3600" dirty="0" smtClean="0"/>
              <a:t>losses in surplus for both</a:t>
            </a:r>
            <a:endParaRPr lang="en-US" sz="3600" dirty="0"/>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Nominally paying the tax is irrelevant. What matters is who effectively ”suffers” it. </a:t>
            </a:r>
            <a:r>
              <a:rPr lang="en-US" sz="3600" b="1" dirty="0" smtClean="0"/>
              <a:t>Elasticities are key here. </a:t>
            </a:r>
            <a:endParaRPr lang="en-US" sz="3600" b="1" dirty="0" smtClean="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4487" cy="959693"/>
          </a:xfrm>
          <a:prstGeom prst="rect">
            <a:avLst/>
          </a:prstGeom>
        </p:spPr>
      </p:pic>
      <p:graphicFrame>
        <p:nvGraphicFramePr>
          <p:cNvPr id="7" name="Table 6"/>
          <p:cNvGraphicFramePr>
            <a:graphicFrameLocks noGrp="1"/>
          </p:cNvGraphicFramePr>
          <p:nvPr/>
        </p:nvGraphicFramePr>
        <p:xfrm>
          <a:off x="2423984" y="1005953"/>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$5.5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a:t>
                      </a:r>
                      <a:endParaRPr lang="en-US" dirty="0"/>
                    </a:p>
                  </a:txBody>
                  <a:tcPr/>
                </a:tc>
                <a:tc>
                  <a:txBody>
                    <a:bodyPr/>
                    <a:lstStyle/>
                    <a:p>
                      <a:pPr algn="ctr"/>
                      <a:r>
                        <a:rPr lang="en-US" dirty="0" smtClean="0"/>
                        <a:t>$4.5</a:t>
                      </a:r>
                      <a:endParaRPr lang="en-US" dirty="0"/>
                    </a:p>
                  </a:txBody>
                  <a:tcPr/>
                </a:tc>
                <a:tc>
                  <a:txBody>
                    <a:bodyPr/>
                    <a:lstStyle/>
                    <a:p>
                      <a:pPr algn="ctr"/>
                      <a:r>
                        <a:rPr lang="en-US" dirty="0" smtClean="0"/>
                        <a:t>-0.5</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6213750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(before tax)  </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78" y="867933"/>
            <a:ext cx="8193650" cy="5990067"/>
          </a:xfrm>
          <a:prstGeom prst="rect">
            <a:avLst/>
          </a:prstGeom>
        </p:spPr>
      </p:pic>
    </p:spTree>
    <p:extLst>
      <p:ext uri="{BB962C8B-B14F-4D97-AF65-F5344CB8AC3E}">
        <p14:creationId xmlns:p14="http://schemas.microsoft.com/office/powerpoint/2010/main" val="3791171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(before tax)  </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Tree>
    <p:extLst>
      <p:ext uri="{BB962C8B-B14F-4D97-AF65-F5344CB8AC3E}">
        <p14:creationId xmlns:p14="http://schemas.microsoft.com/office/powerpoint/2010/main" val="2135838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sp>
        <p:nvSpPr>
          <p:cNvPr id="11"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smtClean="0">
                <a:solidFill>
                  <a:schemeClr val="bg1"/>
                </a:solidFill>
                <a:latin typeface="Abadi MT Condensed Extra Bold" charset="0"/>
                <a:ea typeface="Abadi MT Condensed Extra Bold" charset="0"/>
                <a:cs typeface="Abadi MT Condensed Extra Bold" charset="0"/>
              </a:rPr>
              <a:t>                 </a:t>
            </a:r>
            <a:r>
              <a:rPr lang="en-US" sz="400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                 Market for cars </a:t>
            </a:r>
            <a:endParaRPr lang="en-US" sz="4000" dirty="0" smtClean="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1585506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9" name="TextBox 8"/>
          <p:cNvSpPr txBox="1"/>
          <p:nvPr/>
        </p:nvSpPr>
        <p:spPr>
          <a:xfrm>
            <a:off x="924125" y="1801178"/>
            <a:ext cx="10693830" cy="3970318"/>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This is like an increase in input cost</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At any given quantity, sellers want to be paid as before +$1 dollar</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Shifts supply to the left (vertical distance: one dollar)</a:t>
            </a:r>
          </a:p>
          <a:p>
            <a:pPr marL="457200" indent="-457200">
              <a:buClr>
                <a:srgbClr val="0F14F5"/>
              </a:buClr>
              <a:buSzPct val="104000"/>
              <a:buFont typeface="Arial" charset="0"/>
              <a:buChar char="•"/>
            </a:pPr>
            <a:endParaRPr lang="en-US" sz="3600" dirty="0"/>
          </a:p>
        </p:txBody>
      </p:sp>
      <p:sp>
        <p:nvSpPr>
          <p:cNvPr id="7"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(before tax)  </a:t>
            </a:r>
          </a:p>
        </p:txBody>
      </p:sp>
    </p:spTree>
    <p:extLst>
      <p:ext uri="{BB962C8B-B14F-4D97-AF65-F5344CB8AC3E}">
        <p14:creationId xmlns:p14="http://schemas.microsoft.com/office/powerpoint/2010/main" val="192775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
        <p:nvSpPr>
          <p:cNvPr id="16" name="TextBox 15"/>
          <p:cNvSpPr txBox="1"/>
          <p:nvPr/>
        </p:nvSpPr>
        <p:spPr>
          <a:xfrm>
            <a:off x="6909025" y="2254261"/>
            <a:ext cx="4682655" cy="2246769"/>
          </a:xfrm>
          <a:prstGeom prst="rect">
            <a:avLst/>
          </a:prstGeom>
          <a:noFill/>
        </p:spPr>
        <p:txBody>
          <a:bodyPr wrap="square" rtlCol="0">
            <a:spAutoFit/>
          </a:bodyPr>
          <a:lstStyle/>
          <a:p>
            <a:r>
              <a:rPr lang="en-US" sz="2800" b="1" dirty="0" smtClean="0"/>
              <a:t>To sell 100 units, now sellers want to be paid $51:</a:t>
            </a:r>
          </a:p>
          <a:p>
            <a:endParaRPr lang="en-US" sz="2800" b="1" dirty="0"/>
          </a:p>
          <a:p>
            <a:r>
              <a:rPr lang="en-US" sz="2800" b="1" dirty="0" smtClean="0"/>
              <a:t>	- $50 for them</a:t>
            </a:r>
          </a:p>
          <a:p>
            <a:r>
              <a:rPr lang="en-US" sz="2800" b="1" dirty="0"/>
              <a:t>	</a:t>
            </a:r>
            <a:r>
              <a:rPr lang="en-US" sz="2800" b="1" dirty="0" smtClean="0"/>
              <a:t>- $1 for the government</a:t>
            </a:r>
          </a:p>
        </p:txBody>
      </p:sp>
      <p:sp>
        <p:nvSpPr>
          <p:cNvPr id="18"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spTree>
    <p:extLst>
      <p:ext uri="{BB962C8B-B14F-4D97-AF65-F5344CB8AC3E}">
        <p14:creationId xmlns:p14="http://schemas.microsoft.com/office/powerpoint/2010/main" val="5018877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23285" y="3633194"/>
            <a:ext cx="0" cy="21931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
        <p:nvSpPr>
          <p:cNvPr id="16" name="TextBox 15"/>
          <p:cNvSpPr txBox="1"/>
          <p:nvPr/>
        </p:nvSpPr>
        <p:spPr>
          <a:xfrm>
            <a:off x="6909025" y="2254261"/>
            <a:ext cx="4682655" cy="2246769"/>
          </a:xfrm>
          <a:prstGeom prst="rect">
            <a:avLst/>
          </a:prstGeom>
          <a:noFill/>
        </p:spPr>
        <p:txBody>
          <a:bodyPr wrap="square" rtlCol="0">
            <a:spAutoFit/>
          </a:bodyPr>
          <a:lstStyle/>
          <a:p>
            <a:r>
              <a:rPr lang="en-US" sz="2800" b="1" dirty="0" smtClean="0"/>
              <a:t>To sell 100 units, now sellers want to be paid $51:</a:t>
            </a:r>
          </a:p>
          <a:p>
            <a:endParaRPr lang="en-US" sz="2800" b="1" dirty="0"/>
          </a:p>
          <a:p>
            <a:r>
              <a:rPr lang="en-US" sz="2800" b="1" dirty="0" smtClean="0"/>
              <a:t>	- $50 for them</a:t>
            </a:r>
          </a:p>
          <a:p>
            <a:r>
              <a:rPr lang="en-US" sz="2800" b="1" dirty="0"/>
              <a:t>	</a:t>
            </a:r>
            <a:r>
              <a:rPr lang="en-US" sz="2800" b="1" dirty="0" smtClean="0"/>
              <a:t>- $1 for the government</a:t>
            </a:r>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spTree>
    <p:extLst>
      <p:ext uri="{BB962C8B-B14F-4D97-AF65-F5344CB8AC3E}">
        <p14:creationId xmlns:p14="http://schemas.microsoft.com/office/powerpoint/2010/main" val="907282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860235" y="2892287"/>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
        <p:nvSpPr>
          <p:cNvPr id="16" name="TextBox 15"/>
          <p:cNvSpPr txBox="1"/>
          <p:nvPr/>
        </p:nvSpPr>
        <p:spPr>
          <a:xfrm>
            <a:off x="6909025" y="2254261"/>
            <a:ext cx="4682655" cy="2246769"/>
          </a:xfrm>
          <a:prstGeom prst="rect">
            <a:avLst/>
          </a:prstGeom>
          <a:noFill/>
        </p:spPr>
        <p:txBody>
          <a:bodyPr wrap="square" rtlCol="0">
            <a:spAutoFit/>
          </a:bodyPr>
          <a:lstStyle/>
          <a:p>
            <a:r>
              <a:rPr lang="en-US" sz="2800" b="1" dirty="0" smtClean="0"/>
              <a:t>To sell 100 units, now sellers want to be paid $51:</a:t>
            </a:r>
          </a:p>
          <a:p>
            <a:endParaRPr lang="en-US" sz="2800" b="1" dirty="0"/>
          </a:p>
          <a:p>
            <a:r>
              <a:rPr lang="en-US" sz="2800" b="1" dirty="0" smtClean="0"/>
              <a:t>	- $50 for them</a:t>
            </a:r>
          </a:p>
          <a:p>
            <a:r>
              <a:rPr lang="en-US" sz="2800" b="1" dirty="0"/>
              <a:t>	</a:t>
            </a:r>
            <a:r>
              <a:rPr lang="en-US" sz="2800" b="1" dirty="0" smtClean="0"/>
              <a:t>- $1 for the government</a:t>
            </a:r>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519951" y="2892287"/>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4557" y="2681990"/>
            <a:ext cx="1390116" cy="523220"/>
          </a:xfrm>
          <a:prstGeom prst="rect">
            <a:avLst/>
          </a:prstGeom>
          <a:noFill/>
        </p:spPr>
        <p:txBody>
          <a:bodyPr wrap="square" rtlCol="0">
            <a:spAutoFit/>
          </a:bodyPr>
          <a:lstStyle/>
          <a:p>
            <a:r>
              <a:rPr lang="en-US" sz="2800" b="1" dirty="0" smtClean="0"/>
              <a:t>$51</a:t>
            </a:r>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Tree>
    <p:extLst>
      <p:ext uri="{BB962C8B-B14F-4D97-AF65-F5344CB8AC3E}">
        <p14:creationId xmlns:p14="http://schemas.microsoft.com/office/powerpoint/2010/main" val="10957905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860235" y="2892287"/>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
        <p:nvSpPr>
          <p:cNvPr id="16" name="TextBox 15"/>
          <p:cNvSpPr txBox="1"/>
          <p:nvPr/>
        </p:nvSpPr>
        <p:spPr>
          <a:xfrm>
            <a:off x="6909025" y="2254261"/>
            <a:ext cx="4682655" cy="2246769"/>
          </a:xfrm>
          <a:prstGeom prst="rect">
            <a:avLst/>
          </a:prstGeom>
          <a:noFill/>
        </p:spPr>
        <p:txBody>
          <a:bodyPr wrap="square" rtlCol="0">
            <a:spAutoFit/>
          </a:bodyPr>
          <a:lstStyle/>
          <a:p>
            <a:r>
              <a:rPr lang="en-US" sz="2800" b="1" dirty="0" smtClean="0"/>
              <a:t>To sell 100 units, now sellers want to be paid $51:</a:t>
            </a:r>
          </a:p>
          <a:p>
            <a:endParaRPr lang="en-US" sz="2800" b="1" dirty="0"/>
          </a:p>
          <a:p>
            <a:r>
              <a:rPr lang="en-US" sz="2800" b="1" dirty="0" smtClean="0"/>
              <a:t>	- $50 for them</a:t>
            </a:r>
          </a:p>
          <a:p>
            <a:r>
              <a:rPr lang="en-US" sz="2800" b="1" dirty="0"/>
              <a:t>	</a:t>
            </a:r>
            <a:r>
              <a:rPr lang="en-US" sz="2800" b="1" dirty="0" smtClean="0"/>
              <a:t>- $1 for the government</a:t>
            </a:r>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519951" y="2892287"/>
            <a:ext cx="3409858" cy="4891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4557" y="2681990"/>
            <a:ext cx="1390116" cy="523220"/>
          </a:xfrm>
          <a:prstGeom prst="rect">
            <a:avLst/>
          </a:prstGeom>
          <a:noFill/>
        </p:spPr>
        <p:txBody>
          <a:bodyPr wrap="square" rtlCol="0">
            <a:spAutoFit/>
          </a:bodyPr>
          <a:lstStyle/>
          <a:p>
            <a:r>
              <a:rPr lang="en-US" sz="2800" b="1" dirty="0" smtClean="0"/>
              <a:t>$51</a:t>
            </a:r>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Tree>
    <p:extLst>
      <p:ext uri="{BB962C8B-B14F-4D97-AF65-F5344CB8AC3E}">
        <p14:creationId xmlns:p14="http://schemas.microsoft.com/office/powerpoint/2010/main" val="6627517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17" name="Straight Connector 16"/>
          <p:cNvCxnSpPr/>
          <p:nvPr/>
        </p:nvCxnSpPr>
        <p:spPr>
          <a:xfrm flipV="1">
            <a:off x="1499616" y="3608739"/>
            <a:ext cx="3323669" cy="4890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860235" y="2892287"/>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4557" y="3391806"/>
            <a:ext cx="1390116" cy="523220"/>
          </a:xfrm>
          <a:prstGeom prst="rect">
            <a:avLst/>
          </a:prstGeom>
          <a:noFill/>
        </p:spPr>
        <p:txBody>
          <a:bodyPr wrap="square" rtlCol="0">
            <a:spAutoFit/>
          </a:bodyPr>
          <a:lstStyle/>
          <a:p>
            <a:r>
              <a:rPr lang="en-US" sz="2800" b="1" smtClean="0"/>
              <a:t>$50</a:t>
            </a:r>
            <a:endParaRPr lang="en-US" sz="2800" b="1" dirty="0" smtClean="0"/>
          </a:p>
        </p:txBody>
      </p:sp>
      <p:sp>
        <p:nvSpPr>
          <p:cNvPr id="28" name="TextBox 27"/>
          <p:cNvSpPr txBox="1"/>
          <p:nvPr/>
        </p:nvSpPr>
        <p:spPr>
          <a:xfrm>
            <a:off x="4572399" y="5850749"/>
            <a:ext cx="1390116" cy="523220"/>
          </a:xfrm>
          <a:prstGeom prst="rect">
            <a:avLst/>
          </a:prstGeom>
          <a:noFill/>
        </p:spPr>
        <p:txBody>
          <a:bodyPr wrap="square" rtlCol="0">
            <a:spAutoFit/>
          </a:bodyPr>
          <a:lstStyle/>
          <a:p>
            <a:r>
              <a:rPr lang="en-US" sz="2800" b="1" smtClean="0"/>
              <a:t>100</a:t>
            </a:r>
            <a:endParaRPr lang="en-US" sz="2800" b="1" dirty="0" smtClean="0"/>
          </a:p>
        </p:txBody>
      </p:sp>
      <p:sp>
        <p:nvSpPr>
          <p:cNvPr id="16" name="TextBox 15"/>
          <p:cNvSpPr txBox="1"/>
          <p:nvPr/>
        </p:nvSpPr>
        <p:spPr>
          <a:xfrm>
            <a:off x="6909025" y="3093840"/>
            <a:ext cx="4682655" cy="954107"/>
          </a:xfrm>
          <a:prstGeom prst="rect">
            <a:avLst/>
          </a:prstGeom>
          <a:noFill/>
        </p:spPr>
        <p:txBody>
          <a:bodyPr wrap="square" rtlCol="0">
            <a:spAutoFit/>
          </a:bodyPr>
          <a:lstStyle/>
          <a:p>
            <a:r>
              <a:rPr lang="en-US" sz="2800" b="1" dirty="0" smtClean="0"/>
              <a:t>What is the new equilibrium after tax?</a:t>
            </a:r>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519951" y="2892287"/>
            <a:ext cx="3409858" cy="4891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4557" y="2681990"/>
            <a:ext cx="1390116" cy="523220"/>
          </a:xfrm>
          <a:prstGeom prst="rect">
            <a:avLst/>
          </a:prstGeom>
          <a:noFill/>
        </p:spPr>
        <p:txBody>
          <a:bodyPr wrap="square" rtlCol="0">
            <a:spAutoFit/>
          </a:bodyPr>
          <a:lstStyle/>
          <a:p>
            <a:r>
              <a:rPr lang="en-US" sz="2800" b="1" dirty="0" smtClean="0"/>
              <a:t>$51</a:t>
            </a:r>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Tree>
    <p:extLst>
      <p:ext uri="{BB962C8B-B14F-4D97-AF65-F5344CB8AC3E}">
        <p14:creationId xmlns:p14="http://schemas.microsoft.com/office/powerpoint/2010/main" val="16844344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4121" y="2678682"/>
            <a:ext cx="1390116" cy="523220"/>
          </a:xfrm>
          <a:prstGeom prst="rect">
            <a:avLst/>
          </a:prstGeom>
          <a:noFill/>
        </p:spPr>
        <p:txBody>
          <a:bodyPr wrap="square" rtlCol="0">
            <a:spAutoFit/>
          </a:bodyPr>
          <a:lstStyle/>
          <a:p>
            <a:r>
              <a:rPr lang="en-US" sz="2800" b="1" smtClean="0"/>
              <a:t>$50.9</a:t>
            </a:r>
            <a:endParaRPr lang="en-US" sz="2800"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4682655" cy="523220"/>
          </a:xfrm>
          <a:prstGeom prst="rect">
            <a:avLst/>
          </a:prstGeom>
          <a:noFill/>
        </p:spPr>
        <p:txBody>
          <a:bodyPr wrap="square" rtlCol="0">
            <a:spAutoFit/>
          </a:bodyPr>
          <a:lstStyle/>
          <a:p>
            <a:r>
              <a:rPr lang="en-US" sz="2800" b="1" smtClean="0"/>
              <a:t>Consumers pay $50.9</a:t>
            </a:r>
            <a:endParaRPr lang="en-US" sz="2800" b="1" dirty="0" smtClean="0"/>
          </a:p>
        </p:txBody>
      </p:sp>
    </p:spTree>
    <p:extLst>
      <p:ext uri="{BB962C8B-B14F-4D97-AF65-F5344CB8AC3E}">
        <p14:creationId xmlns:p14="http://schemas.microsoft.com/office/powerpoint/2010/main" val="1300547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4121" y="2678682"/>
            <a:ext cx="1390116" cy="523220"/>
          </a:xfrm>
          <a:prstGeom prst="rect">
            <a:avLst/>
          </a:prstGeom>
          <a:noFill/>
        </p:spPr>
        <p:txBody>
          <a:bodyPr wrap="square" rtlCol="0">
            <a:spAutoFit/>
          </a:bodyPr>
          <a:lstStyle/>
          <a:p>
            <a:r>
              <a:rPr lang="en-US" sz="2800" b="1" smtClean="0"/>
              <a:t>$50.9</a:t>
            </a:r>
            <a:endParaRPr lang="en-US" sz="2800"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4682655" cy="1384995"/>
          </a:xfrm>
          <a:prstGeom prst="rect">
            <a:avLst/>
          </a:prstGeom>
          <a:noFill/>
        </p:spPr>
        <p:txBody>
          <a:bodyPr wrap="square" rtlCol="0">
            <a:spAutoFit/>
          </a:bodyPr>
          <a:lstStyle/>
          <a:p>
            <a:r>
              <a:rPr lang="en-US" sz="2800" b="1" dirty="0" smtClean="0"/>
              <a:t>Consumers pay $50.9</a:t>
            </a:r>
          </a:p>
          <a:p>
            <a:endParaRPr lang="en-US" sz="2800" b="1" dirty="0"/>
          </a:p>
          <a:p>
            <a:r>
              <a:rPr lang="en-US" sz="2800" b="1" dirty="0" smtClean="0"/>
              <a:t>How much do sellers get?</a:t>
            </a:r>
          </a:p>
        </p:txBody>
      </p:sp>
    </p:spTree>
    <p:extLst>
      <p:ext uri="{BB962C8B-B14F-4D97-AF65-F5344CB8AC3E}">
        <p14:creationId xmlns:p14="http://schemas.microsoft.com/office/powerpoint/2010/main" val="2565827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4121" y="2678682"/>
            <a:ext cx="1390116" cy="523220"/>
          </a:xfrm>
          <a:prstGeom prst="rect">
            <a:avLst/>
          </a:prstGeom>
          <a:noFill/>
        </p:spPr>
        <p:txBody>
          <a:bodyPr wrap="square" rtlCol="0">
            <a:spAutoFit/>
          </a:bodyPr>
          <a:lstStyle/>
          <a:p>
            <a:r>
              <a:rPr lang="en-US" sz="2800" b="1" smtClean="0"/>
              <a:t>$50.9</a:t>
            </a:r>
            <a:endParaRPr lang="en-US" sz="2800"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4682655" cy="2246769"/>
          </a:xfrm>
          <a:prstGeom prst="rect">
            <a:avLst/>
          </a:prstGeom>
          <a:noFill/>
        </p:spPr>
        <p:txBody>
          <a:bodyPr wrap="square" rtlCol="0">
            <a:spAutoFit/>
          </a:bodyPr>
          <a:lstStyle/>
          <a:p>
            <a:r>
              <a:rPr lang="en-US" sz="2800" b="1" dirty="0" smtClean="0"/>
              <a:t>Consumers pay $50.9</a:t>
            </a:r>
          </a:p>
          <a:p>
            <a:endParaRPr lang="en-US" sz="2800" b="1" dirty="0"/>
          </a:p>
          <a:p>
            <a:r>
              <a:rPr lang="en-US" sz="2800" b="1" dirty="0" smtClean="0"/>
              <a:t>How much do sellers get?</a:t>
            </a:r>
          </a:p>
          <a:p>
            <a:r>
              <a:rPr lang="en-US" sz="2800" b="1" dirty="0"/>
              <a:t>$</a:t>
            </a:r>
            <a:r>
              <a:rPr lang="en-US" sz="2800" b="1" dirty="0" smtClean="0"/>
              <a:t>50.9 - $1 tax = $40.9</a:t>
            </a:r>
            <a:endParaRPr lang="en-US" sz="2800" b="1" dirty="0"/>
          </a:p>
          <a:p>
            <a:endParaRPr lang="en-US" sz="2800" b="1" dirty="0" smtClean="0"/>
          </a:p>
        </p:txBody>
      </p:sp>
    </p:spTree>
    <p:extLst>
      <p:ext uri="{BB962C8B-B14F-4D97-AF65-F5344CB8AC3E}">
        <p14:creationId xmlns:p14="http://schemas.microsoft.com/office/powerpoint/2010/main" val="8474204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4121" y="2678682"/>
            <a:ext cx="1390116" cy="523220"/>
          </a:xfrm>
          <a:prstGeom prst="rect">
            <a:avLst/>
          </a:prstGeom>
          <a:noFill/>
        </p:spPr>
        <p:txBody>
          <a:bodyPr wrap="square" rtlCol="0">
            <a:spAutoFit/>
          </a:bodyPr>
          <a:lstStyle/>
          <a:p>
            <a:r>
              <a:rPr lang="en-US" sz="2800" b="1" smtClean="0"/>
              <a:t>$50.9</a:t>
            </a:r>
            <a:endParaRPr lang="en-US" sz="2800"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4682655" cy="2246769"/>
          </a:xfrm>
          <a:prstGeom prst="rect">
            <a:avLst/>
          </a:prstGeom>
          <a:noFill/>
        </p:spPr>
        <p:txBody>
          <a:bodyPr wrap="square" rtlCol="0">
            <a:spAutoFit/>
          </a:bodyPr>
          <a:lstStyle/>
          <a:p>
            <a:r>
              <a:rPr lang="en-US" sz="2800" b="1" dirty="0" smtClean="0"/>
              <a:t>Consumers pay $50.9</a:t>
            </a:r>
          </a:p>
          <a:p>
            <a:endParaRPr lang="en-US" sz="2800" b="1" dirty="0"/>
          </a:p>
          <a:p>
            <a:r>
              <a:rPr lang="en-US" sz="2800" b="1" dirty="0" smtClean="0"/>
              <a:t>How much do sellers get?</a:t>
            </a:r>
          </a:p>
          <a:p>
            <a:r>
              <a:rPr lang="en-US" sz="2800" b="1" dirty="0"/>
              <a:t>$</a:t>
            </a:r>
            <a:r>
              <a:rPr lang="en-US" sz="2800" b="1" dirty="0" smtClean="0"/>
              <a:t>50.9 - $1 tax = $49.9</a:t>
            </a:r>
            <a:endParaRPr lang="en-US" sz="2800" b="1" dirty="0"/>
          </a:p>
          <a:p>
            <a:endParaRPr lang="en-US" sz="2800" b="1"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4121" y="3451893"/>
            <a:ext cx="1390116" cy="523220"/>
          </a:xfrm>
          <a:prstGeom prst="rect">
            <a:avLst/>
          </a:prstGeom>
          <a:noFill/>
        </p:spPr>
        <p:txBody>
          <a:bodyPr wrap="square" rtlCol="0">
            <a:spAutoFit/>
          </a:bodyPr>
          <a:lstStyle/>
          <a:p>
            <a:r>
              <a:rPr lang="en-US" sz="2800" b="1" dirty="0" smtClean="0"/>
              <a:t>$49.9</a:t>
            </a:r>
          </a:p>
        </p:txBody>
      </p:sp>
    </p:spTree>
    <p:extLst>
      <p:ext uri="{BB962C8B-B14F-4D97-AF65-F5344CB8AC3E}">
        <p14:creationId xmlns:p14="http://schemas.microsoft.com/office/powerpoint/2010/main" val="52415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cxnSp>
        <p:nvCxnSpPr>
          <p:cNvPr id="9" name="Straight Connector 8"/>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cxnSp>
        <p:nvCxnSpPr>
          <p:cNvPr id="12" name="Straight Connector 11"/>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23564" y="4764465"/>
            <a:ext cx="1390116" cy="707886"/>
          </a:xfrm>
          <a:prstGeom prst="rect">
            <a:avLst/>
          </a:prstGeom>
          <a:noFill/>
        </p:spPr>
        <p:txBody>
          <a:bodyPr wrap="square" rtlCol="0">
            <a:spAutoFit/>
          </a:bodyPr>
          <a:lstStyle/>
          <a:p>
            <a:r>
              <a:rPr lang="en-US" sz="4000" b="1" dirty="0" smtClean="0"/>
              <a:t>D</a:t>
            </a:r>
            <a:r>
              <a:rPr lang="en-US" sz="4000" b="1" baseline="-25000" dirty="0" smtClean="0"/>
              <a:t>0</a:t>
            </a:r>
            <a:endParaRPr lang="en-US" sz="2800" b="1" baseline="-25000" dirty="0" smtClean="0"/>
          </a:p>
        </p:txBody>
      </p:sp>
      <p:sp>
        <p:nvSpPr>
          <p:cNvPr id="13"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smtClean="0">
                <a:solidFill>
                  <a:schemeClr val="bg1"/>
                </a:solidFill>
                <a:latin typeface="Abadi MT Condensed Extra Bold" charset="0"/>
                <a:ea typeface="Abadi MT Condensed Extra Bold" charset="0"/>
                <a:cs typeface="Abadi MT Condensed Extra Bold" charset="0"/>
              </a:rPr>
              <a:t>                 </a:t>
            </a:r>
            <a:r>
              <a:rPr lang="en-US" sz="400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                 Market for cars </a:t>
            </a:r>
            <a:endParaRPr lang="en-US" sz="4000" dirty="0" smtClean="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828594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4121" y="2678682"/>
            <a:ext cx="1390116" cy="523220"/>
          </a:xfrm>
          <a:prstGeom prst="rect">
            <a:avLst/>
          </a:prstGeom>
          <a:noFill/>
        </p:spPr>
        <p:txBody>
          <a:bodyPr wrap="square" rtlCol="0">
            <a:spAutoFit/>
          </a:bodyPr>
          <a:lstStyle/>
          <a:p>
            <a:r>
              <a:rPr lang="en-US" sz="2800" b="1" smtClean="0"/>
              <a:t>$50.9</a:t>
            </a:r>
            <a:endParaRPr lang="en-US" sz="2800"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5195779" cy="3108543"/>
          </a:xfrm>
          <a:prstGeom prst="rect">
            <a:avLst/>
          </a:prstGeom>
          <a:noFill/>
        </p:spPr>
        <p:txBody>
          <a:bodyPr wrap="square" rtlCol="0">
            <a:spAutoFit/>
          </a:bodyPr>
          <a:lstStyle/>
          <a:p>
            <a:r>
              <a:rPr lang="en-US" sz="2800" b="1" dirty="0" smtClean="0"/>
              <a:t>Consumers pay $50.9</a:t>
            </a:r>
          </a:p>
          <a:p>
            <a:endParaRPr lang="en-US" sz="2800" b="1" dirty="0"/>
          </a:p>
          <a:p>
            <a:r>
              <a:rPr lang="en-US" sz="2800" b="1" dirty="0" smtClean="0"/>
              <a:t>How much do sellers get?</a:t>
            </a:r>
          </a:p>
          <a:p>
            <a:r>
              <a:rPr lang="en-US" sz="2800" b="1" dirty="0"/>
              <a:t>$</a:t>
            </a:r>
            <a:r>
              <a:rPr lang="en-US" sz="2800" b="1" dirty="0" smtClean="0"/>
              <a:t>50.9 - $1 tax = $49.9</a:t>
            </a:r>
          </a:p>
          <a:p>
            <a:endParaRPr lang="en-US" sz="2800" b="1" dirty="0"/>
          </a:p>
          <a:p>
            <a:r>
              <a:rPr lang="en-US" sz="2800" b="1" dirty="0" smtClean="0"/>
              <a:t>Who bears the burden of the tax?</a:t>
            </a:r>
            <a:endParaRPr lang="en-US" sz="2800" b="1" dirty="0"/>
          </a:p>
          <a:p>
            <a:endParaRPr lang="en-US" sz="2800" b="1"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4121" y="3451893"/>
            <a:ext cx="1390116" cy="523220"/>
          </a:xfrm>
          <a:prstGeom prst="rect">
            <a:avLst/>
          </a:prstGeom>
          <a:noFill/>
        </p:spPr>
        <p:txBody>
          <a:bodyPr wrap="square" rtlCol="0">
            <a:spAutoFit/>
          </a:bodyPr>
          <a:lstStyle/>
          <a:p>
            <a:r>
              <a:rPr lang="en-US" sz="2800" b="1" dirty="0" smtClean="0"/>
              <a:t>$49.9</a:t>
            </a:r>
          </a:p>
        </p:txBody>
      </p:sp>
    </p:spTree>
    <p:extLst>
      <p:ext uri="{BB962C8B-B14F-4D97-AF65-F5344CB8AC3E}">
        <p14:creationId xmlns:p14="http://schemas.microsoft.com/office/powerpoint/2010/main" val="17323251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864" y="3372635"/>
            <a:ext cx="1390116" cy="369332"/>
          </a:xfrm>
          <a:prstGeom prst="rect">
            <a:avLst/>
          </a:prstGeom>
          <a:noFill/>
        </p:spPr>
        <p:txBody>
          <a:bodyPr wrap="square" rtlCol="0">
            <a:spAutoFit/>
          </a:bodyPr>
          <a:lstStyle/>
          <a:p>
            <a:r>
              <a:rPr lang="en-US" b="1" smtClean="0"/>
              <a:t>$50</a:t>
            </a:r>
            <a:endParaRPr lang="en-US"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sp>
        <p:nvSpPr>
          <p:cNvPr id="30" name="TextBox 29"/>
          <p:cNvSpPr txBox="1"/>
          <p:nvPr/>
        </p:nvSpPr>
        <p:spPr>
          <a:xfrm>
            <a:off x="6878990" y="2635428"/>
            <a:ext cx="5195779" cy="3108543"/>
          </a:xfrm>
          <a:prstGeom prst="rect">
            <a:avLst/>
          </a:prstGeom>
          <a:noFill/>
        </p:spPr>
        <p:txBody>
          <a:bodyPr wrap="square" rtlCol="0">
            <a:spAutoFit/>
          </a:bodyPr>
          <a:lstStyle/>
          <a:p>
            <a:r>
              <a:rPr lang="en-US" sz="2800" b="1" dirty="0" smtClean="0"/>
              <a:t>Consumers pay $50.9</a:t>
            </a:r>
          </a:p>
          <a:p>
            <a:endParaRPr lang="en-US" sz="2800" b="1" dirty="0"/>
          </a:p>
          <a:p>
            <a:r>
              <a:rPr lang="en-US" sz="2800" b="1" dirty="0" smtClean="0"/>
              <a:t>How much do sellers get?</a:t>
            </a:r>
          </a:p>
          <a:p>
            <a:r>
              <a:rPr lang="en-US" sz="2800" b="1" dirty="0"/>
              <a:t>$</a:t>
            </a:r>
            <a:r>
              <a:rPr lang="en-US" sz="2800" b="1" dirty="0" smtClean="0"/>
              <a:t>50.9 - $1 tax = $49.9</a:t>
            </a:r>
          </a:p>
          <a:p>
            <a:endParaRPr lang="en-US" sz="2800" b="1" dirty="0"/>
          </a:p>
          <a:p>
            <a:r>
              <a:rPr lang="en-US" sz="2800" b="1" dirty="0" smtClean="0"/>
              <a:t>Who bears the burden of </a:t>
            </a:r>
            <a:r>
              <a:rPr lang="en-US" sz="2800" b="1" smtClean="0"/>
              <a:t>the tax?</a:t>
            </a:r>
            <a:endParaRPr lang="en-US" sz="2800" b="1" dirty="0"/>
          </a:p>
          <a:p>
            <a:endParaRPr lang="en-US" sz="2800" b="1"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1985" y="3629196"/>
            <a:ext cx="1390116" cy="369332"/>
          </a:xfrm>
          <a:prstGeom prst="rect">
            <a:avLst/>
          </a:prstGeom>
          <a:noFill/>
        </p:spPr>
        <p:txBody>
          <a:bodyPr wrap="square" rtlCol="0">
            <a:spAutoFit/>
          </a:bodyPr>
          <a:lstStyle/>
          <a:p>
            <a:r>
              <a:rPr lang="en-US" b="1" dirty="0" smtClean="0"/>
              <a:t>$49.9</a:t>
            </a:r>
          </a:p>
        </p:txBody>
      </p:sp>
      <p:cxnSp>
        <p:nvCxnSpPr>
          <p:cNvPr id="29" name="Straight Connector 28"/>
          <p:cNvCxnSpPr/>
          <p:nvPr/>
        </p:nvCxnSpPr>
        <p:spPr>
          <a:xfrm flipV="1">
            <a:off x="1491206" y="3580599"/>
            <a:ext cx="3427303" cy="4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9864" y="2818680"/>
            <a:ext cx="1390116" cy="369332"/>
          </a:xfrm>
          <a:prstGeom prst="rect">
            <a:avLst/>
          </a:prstGeom>
          <a:noFill/>
        </p:spPr>
        <p:txBody>
          <a:bodyPr wrap="square" rtlCol="0">
            <a:spAutoFit/>
          </a:bodyPr>
          <a:lstStyle/>
          <a:p>
            <a:r>
              <a:rPr lang="en-US" b="1" dirty="0" smtClean="0"/>
              <a:t>$50.9</a:t>
            </a:r>
          </a:p>
        </p:txBody>
      </p:sp>
    </p:spTree>
    <p:extLst>
      <p:ext uri="{BB962C8B-B14F-4D97-AF65-F5344CB8AC3E}">
        <p14:creationId xmlns:p14="http://schemas.microsoft.com/office/powerpoint/2010/main" val="13878309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864" y="3372635"/>
            <a:ext cx="1390116" cy="369332"/>
          </a:xfrm>
          <a:prstGeom prst="rect">
            <a:avLst/>
          </a:prstGeom>
          <a:noFill/>
        </p:spPr>
        <p:txBody>
          <a:bodyPr wrap="square" rtlCol="0">
            <a:spAutoFit/>
          </a:bodyPr>
          <a:lstStyle/>
          <a:p>
            <a:r>
              <a:rPr lang="en-US" b="1" smtClean="0"/>
              <a:t>$50</a:t>
            </a:r>
            <a:endParaRPr lang="en-US"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1985" y="3629196"/>
            <a:ext cx="1390116" cy="369332"/>
          </a:xfrm>
          <a:prstGeom prst="rect">
            <a:avLst/>
          </a:prstGeom>
          <a:noFill/>
        </p:spPr>
        <p:txBody>
          <a:bodyPr wrap="square" rtlCol="0">
            <a:spAutoFit/>
          </a:bodyPr>
          <a:lstStyle/>
          <a:p>
            <a:r>
              <a:rPr lang="en-US" b="1" dirty="0" smtClean="0"/>
              <a:t>$49.9</a:t>
            </a:r>
          </a:p>
        </p:txBody>
      </p:sp>
      <p:cxnSp>
        <p:nvCxnSpPr>
          <p:cNvPr id="29" name="Straight Connector 28"/>
          <p:cNvCxnSpPr/>
          <p:nvPr/>
        </p:nvCxnSpPr>
        <p:spPr>
          <a:xfrm flipV="1">
            <a:off x="1491206" y="3580599"/>
            <a:ext cx="3427303" cy="4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9864" y="2818680"/>
            <a:ext cx="1390116" cy="369332"/>
          </a:xfrm>
          <a:prstGeom prst="rect">
            <a:avLst/>
          </a:prstGeom>
          <a:noFill/>
        </p:spPr>
        <p:txBody>
          <a:bodyPr wrap="square" rtlCol="0">
            <a:spAutoFit/>
          </a:bodyPr>
          <a:lstStyle/>
          <a:p>
            <a:r>
              <a:rPr lang="en-US" b="1" dirty="0" smtClean="0"/>
              <a:t>$50.9</a:t>
            </a:r>
          </a:p>
        </p:txBody>
      </p:sp>
      <p:sp>
        <p:nvSpPr>
          <p:cNvPr id="3" name="Left Brace 2"/>
          <p:cNvSpPr/>
          <p:nvPr/>
        </p:nvSpPr>
        <p:spPr>
          <a:xfrm>
            <a:off x="1851060" y="3026702"/>
            <a:ext cx="222068" cy="507244"/>
          </a:xfrm>
          <a:prstGeom prst="leftBrace">
            <a:avLst>
              <a:gd name="adj1" fmla="val 34803"/>
              <a:gd name="adj2" fmla="val 51376"/>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p:cNvSpPr/>
          <p:nvPr/>
        </p:nvSpPr>
        <p:spPr>
          <a:xfrm>
            <a:off x="2215365" y="3597022"/>
            <a:ext cx="50292" cy="153368"/>
          </a:xfrm>
          <a:prstGeom prst="leftBrace">
            <a:avLst>
              <a:gd name="adj1" fmla="val 34803"/>
              <a:gd name="adj2" fmla="val 52629"/>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91949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864" y="3372635"/>
            <a:ext cx="1390116" cy="369332"/>
          </a:xfrm>
          <a:prstGeom prst="rect">
            <a:avLst/>
          </a:prstGeom>
          <a:noFill/>
        </p:spPr>
        <p:txBody>
          <a:bodyPr wrap="square" rtlCol="0">
            <a:spAutoFit/>
          </a:bodyPr>
          <a:lstStyle/>
          <a:p>
            <a:r>
              <a:rPr lang="en-US" b="1" smtClean="0"/>
              <a:t>$50</a:t>
            </a:r>
            <a:endParaRPr lang="en-US"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1985" y="3629196"/>
            <a:ext cx="1390116" cy="369332"/>
          </a:xfrm>
          <a:prstGeom prst="rect">
            <a:avLst/>
          </a:prstGeom>
          <a:noFill/>
        </p:spPr>
        <p:txBody>
          <a:bodyPr wrap="square" rtlCol="0">
            <a:spAutoFit/>
          </a:bodyPr>
          <a:lstStyle/>
          <a:p>
            <a:r>
              <a:rPr lang="en-US" b="1" dirty="0" smtClean="0"/>
              <a:t>$49.9</a:t>
            </a:r>
          </a:p>
        </p:txBody>
      </p:sp>
      <p:cxnSp>
        <p:nvCxnSpPr>
          <p:cNvPr id="29" name="Straight Connector 28"/>
          <p:cNvCxnSpPr/>
          <p:nvPr/>
        </p:nvCxnSpPr>
        <p:spPr>
          <a:xfrm flipV="1">
            <a:off x="1491206" y="3580599"/>
            <a:ext cx="3427303" cy="4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9864" y="2818680"/>
            <a:ext cx="1390116" cy="369332"/>
          </a:xfrm>
          <a:prstGeom prst="rect">
            <a:avLst/>
          </a:prstGeom>
          <a:noFill/>
        </p:spPr>
        <p:txBody>
          <a:bodyPr wrap="square" rtlCol="0">
            <a:spAutoFit/>
          </a:bodyPr>
          <a:lstStyle/>
          <a:p>
            <a:r>
              <a:rPr lang="en-US" b="1" dirty="0" smtClean="0"/>
              <a:t>$50.9</a:t>
            </a:r>
          </a:p>
        </p:txBody>
      </p:sp>
      <p:sp>
        <p:nvSpPr>
          <p:cNvPr id="3" name="Left Brace 2"/>
          <p:cNvSpPr/>
          <p:nvPr/>
        </p:nvSpPr>
        <p:spPr>
          <a:xfrm>
            <a:off x="1851060" y="3026702"/>
            <a:ext cx="222068" cy="507244"/>
          </a:xfrm>
          <a:prstGeom prst="leftBrace">
            <a:avLst>
              <a:gd name="adj1" fmla="val 34803"/>
              <a:gd name="adj2" fmla="val 51376"/>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p:cNvSpPr/>
          <p:nvPr/>
        </p:nvSpPr>
        <p:spPr>
          <a:xfrm>
            <a:off x="2215365" y="3597022"/>
            <a:ext cx="50292" cy="153368"/>
          </a:xfrm>
          <a:prstGeom prst="leftBrace">
            <a:avLst>
              <a:gd name="adj1" fmla="val 34803"/>
              <a:gd name="adj2" fmla="val 52629"/>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Arrow Connector 29"/>
          <p:cNvCxnSpPr/>
          <p:nvPr/>
        </p:nvCxnSpPr>
        <p:spPr>
          <a:xfrm flipH="1">
            <a:off x="2073128" y="2613500"/>
            <a:ext cx="403372" cy="574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088494" y="1853882"/>
            <a:ext cx="2447996" cy="707886"/>
          </a:xfrm>
          <a:prstGeom prst="rect">
            <a:avLst/>
          </a:prstGeom>
          <a:noFill/>
        </p:spPr>
        <p:txBody>
          <a:bodyPr wrap="square" rtlCol="0">
            <a:spAutoFit/>
          </a:bodyPr>
          <a:lstStyle/>
          <a:p>
            <a:r>
              <a:rPr lang="en-US" sz="2000" dirty="0" smtClean="0"/>
              <a:t>Burden for consumers ($0.9)</a:t>
            </a:r>
          </a:p>
        </p:txBody>
      </p:sp>
      <p:sp>
        <p:nvSpPr>
          <p:cNvPr id="34" name="TextBox 33"/>
          <p:cNvSpPr txBox="1"/>
          <p:nvPr/>
        </p:nvSpPr>
        <p:spPr>
          <a:xfrm>
            <a:off x="5252288" y="3695954"/>
            <a:ext cx="3472612" cy="400110"/>
          </a:xfrm>
          <a:prstGeom prst="rect">
            <a:avLst/>
          </a:prstGeom>
          <a:noFill/>
        </p:spPr>
        <p:txBody>
          <a:bodyPr wrap="square" rtlCol="0">
            <a:spAutoFit/>
          </a:bodyPr>
          <a:lstStyle/>
          <a:p>
            <a:r>
              <a:rPr lang="en-US" sz="2000" dirty="0" smtClean="0"/>
              <a:t>Burden </a:t>
            </a:r>
            <a:r>
              <a:rPr lang="en-US" sz="2000" smtClean="0"/>
              <a:t>for sellers ($0.1)</a:t>
            </a:r>
            <a:endParaRPr lang="en-US" sz="2000" dirty="0" smtClean="0"/>
          </a:p>
        </p:txBody>
      </p:sp>
      <p:cxnSp>
        <p:nvCxnSpPr>
          <p:cNvPr id="35" name="Straight Arrow Connector 34"/>
          <p:cNvCxnSpPr>
            <a:stCxn id="34" idx="1"/>
          </p:cNvCxnSpPr>
          <p:nvPr/>
        </p:nvCxnSpPr>
        <p:spPr>
          <a:xfrm flipH="1" flipV="1">
            <a:off x="2265657" y="3661541"/>
            <a:ext cx="2986631" cy="234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979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err="1" smtClean="0"/>
              <a:t>S</a:t>
            </a:r>
            <a:r>
              <a:rPr lang="en-US" sz="3200" b="1" baseline="-25000" dirty="0" err="1" smtClean="0"/>
              <a:t>bt</a:t>
            </a:r>
            <a:endParaRPr lang="en-US" sz="2800" b="1" baseline="-25000" dirty="0" smtClean="0"/>
          </a:p>
        </p:txBody>
      </p:sp>
      <p:sp>
        <p:nvSpPr>
          <p:cNvPr id="12"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cxnSp>
        <p:nvCxnSpPr>
          <p:cNvPr id="23" name="Straight Connector 22"/>
          <p:cNvCxnSpPr/>
          <p:nvPr/>
        </p:nvCxnSpPr>
        <p:spPr>
          <a:xfrm flipH="1" flipV="1">
            <a:off x="4706186" y="2897038"/>
            <a:ext cx="69574" cy="295846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34066" y="5838568"/>
            <a:ext cx="1390116" cy="523220"/>
          </a:xfrm>
          <a:prstGeom prst="rect">
            <a:avLst/>
          </a:prstGeom>
          <a:noFill/>
        </p:spPr>
        <p:txBody>
          <a:bodyPr wrap="square" rtlCol="0">
            <a:spAutoFit/>
          </a:bodyPr>
          <a:lstStyle/>
          <a:p>
            <a:r>
              <a:rPr lang="en-US" sz="2800" b="1" smtClean="0"/>
              <a:t>95</a:t>
            </a:r>
            <a:endParaRPr lang="en-US" sz="2800" b="1" dirty="0" smtClean="0"/>
          </a:p>
        </p:txBody>
      </p:sp>
      <p:cxnSp>
        <p:nvCxnSpPr>
          <p:cNvPr id="18" name="Straight Connector 17"/>
          <p:cNvCxnSpPr/>
          <p:nvPr/>
        </p:nvCxnSpPr>
        <p:spPr>
          <a:xfrm flipH="1">
            <a:off x="1708549" y="1111186"/>
            <a:ext cx="5727699" cy="3886200"/>
          </a:xfrm>
          <a:prstGeom prst="line">
            <a:avLst/>
          </a:prstGeom>
          <a:ln w="34925">
            <a:solidFill>
              <a:schemeClr val="tx1"/>
            </a:solidFill>
            <a:prstDash val="sysDash"/>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0405" y="2166135"/>
            <a:ext cx="1390116" cy="400110"/>
          </a:xfrm>
          <a:prstGeom prst="rect">
            <a:avLst/>
          </a:prstGeom>
          <a:noFill/>
        </p:spPr>
        <p:txBody>
          <a:bodyPr wrap="square" rtlCol="0">
            <a:spAutoFit/>
          </a:bodyPr>
          <a:lstStyle/>
          <a:p>
            <a:r>
              <a:rPr lang="en-US" sz="2000" smtClean="0"/>
              <a:t>$1</a:t>
            </a:r>
            <a:endParaRPr lang="en-US" sz="2000" dirty="0" smtClean="0"/>
          </a:p>
        </p:txBody>
      </p:sp>
      <p:cxnSp>
        <p:nvCxnSpPr>
          <p:cNvPr id="21" name="Straight Arrow Connector 20"/>
          <p:cNvCxnSpPr/>
          <p:nvPr/>
        </p:nvCxnSpPr>
        <p:spPr>
          <a:xfrm flipH="1" flipV="1">
            <a:off x="6173052" y="2010549"/>
            <a:ext cx="4676" cy="602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99615" y="2970941"/>
            <a:ext cx="3179223" cy="2052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864" y="3372635"/>
            <a:ext cx="1390116" cy="369332"/>
          </a:xfrm>
          <a:prstGeom prst="rect">
            <a:avLst/>
          </a:prstGeom>
          <a:noFill/>
        </p:spPr>
        <p:txBody>
          <a:bodyPr wrap="square" rtlCol="0">
            <a:spAutoFit/>
          </a:bodyPr>
          <a:lstStyle/>
          <a:p>
            <a:r>
              <a:rPr lang="en-US" b="1" smtClean="0"/>
              <a:t>$50</a:t>
            </a:r>
            <a:endParaRPr lang="en-US" b="1" dirty="0" smtClean="0"/>
          </a:p>
        </p:txBody>
      </p:sp>
      <p:sp>
        <p:nvSpPr>
          <p:cNvPr id="26" name="TextBox 25"/>
          <p:cNvSpPr txBox="1"/>
          <p:nvPr/>
        </p:nvSpPr>
        <p:spPr>
          <a:xfrm>
            <a:off x="6183932" y="820450"/>
            <a:ext cx="1390116" cy="707886"/>
          </a:xfrm>
          <a:prstGeom prst="rect">
            <a:avLst/>
          </a:prstGeom>
          <a:noFill/>
        </p:spPr>
        <p:txBody>
          <a:bodyPr wrap="square" rtlCol="0">
            <a:spAutoFit/>
          </a:bodyPr>
          <a:lstStyle/>
          <a:p>
            <a:r>
              <a:rPr lang="en-US" sz="4000" b="1" dirty="0" smtClean="0"/>
              <a:t>S</a:t>
            </a:r>
            <a:r>
              <a:rPr lang="en-US" sz="3200" b="1" baseline="-25000" dirty="0"/>
              <a:t>a</a:t>
            </a:r>
            <a:r>
              <a:rPr lang="en-US" sz="3200" b="1" baseline="-25000" dirty="0" smtClean="0"/>
              <a:t>t</a:t>
            </a:r>
            <a:endParaRPr lang="en-US" sz="2800" b="1" baseline="-25000" dirty="0" smtClean="0"/>
          </a:p>
        </p:txBody>
      </p:sp>
      <p:cxnSp>
        <p:nvCxnSpPr>
          <p:cNvPr id="22" name="Straight Connector 21"/>
          <p:cNvCxnSpPr/>
          <p:nvPr/>
        </p:nvCxnSpPr>
        <p:spPr>
          <a:xfrm flipV="1">
            <a:off x="1491206" y="3725122"/>
            <a:ext cx="3179223" cy="3369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1985" y="3629196"/>
            <a:ext cx="1390116" cy="369332"/>
          </a:xfrm>
          <a:prstGeom prst="rect">
            <a:avLst/>
          </a:prstGeom>
          <a:noFill/>
        </p:spPr>
        <p:txBody>
          <a:bodyPr wrap="square" rtlCol="0">
            <a:spAutoFit/>
          </a:bodyPr>
          <a:lstStyle/>
          <a:p>
            <a:r>
              <a:rPr lang="en-US" b="1" dirty="0" smtClean="0"/>
              <a:t>$49.9</a:t>
            </a:r>
          </a:p>
        </p:txBody>
      </p:sp>
      <p:cxnSp>
        <p:nvCxnSpPr>
          <p:cNvPr id="29" name="Straight Connector 28"/>
          <p:cNvCxnSpPr/>
          <p:nvPr/>
        </p:nvCxnSpPr>
        <p:spPr>
          <a:xfrm flipV="1">
            <a:off x="1491206" y="3580599"/>
            <a:ext cx="3427303" cy="4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9864" y="2818680"/>
            <a:ext cx="1390116" cy="369332"/>
          </a:xfrm>
          <a:prstGeom prst="rect">
            <a:avLst/>
          </a:prstGeom>
          <a:noFill/>
        </p:spPr>
        <p:txBody>
          <a:bodyPr wrap="square" rtlCol="0">
            <a:spAutoFit/>
          </a:bodyPr>
          <a:lstStyle/>
          <a:p>
            <a:r>
              <a:rPr lang="en-US" b="1" dirty="0" smtClean="0"/>
              <a:t>$50.9</a:t>
            </a:r>
          </a:p>
        </p:txBody>
      </p:sp>
      <p:sp>
        <p:nvSpPr>
          <p:cNvPr id="3" name="Left Brace 2"/>
          <p:cNvSpPr/>
          <p:nvPr/>
        </p:nvSpPr>
        <p:spPr>
          <a:xfrm>
            <a:off x="1851060" y="3026702"/>
            <a:ext cx="222068" cy="507244"/>
          </a:xfrm>
          <a:prstGeom prst="leftBrace">
            <a:avLst>
              <a:gd name="adj1" fmla="val 34803"/>
              <a:gd name="adj2" fmla="val 51376"/>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p:cNvSpPr/>
          <p:nvPr/>
        </p:nvSpPr>
        <p:spPr>
          <a:xfrm>
            <a:off x="2215365" y="3597022"/>
            <a:ext cx="50292" cy="153368"/>
          </a:xfrm>
          <a:prstGeom prst="leftBrace">
            <a:avLst>
              <a:gd name="adj1" fmla="val 34803"/>
              <a:gd name="adj2" fmla="val 52629"/>
            </a:avLst>
          </a:prstGeom>
          <a:ln w="19050" cap="rnd">
            <a:solidFill>
              <a:srgbClr val="00206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Arrow Connector 29"/>
          <p:cNvCxnSpPr/>
          <p:nvPr/>
        </p:nvCxnSpPr>
        <p:spPr>
          <a:xfrm flipH="1">
            <a:off x="2073128" y="2613500"/>
            <a:ext cx="403372" cy="574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088494" y="1853882"/>
            <a:ext cx="2447996" cy="707886"/>
          </a:xfrm>
          <a:prstGeom prst="rect">
            <a:avLst/>
          </a:prstGeom>
          <a:noFill/>
        </p:spPr>
        <p:txBody>
          <a:bodyPr wrap="square" rtlCol="0">
            <a:spAutoFit/>
          </a:bodyPr>
          <a:lstStyle/>
          <a:p>
            <a:r>
              <a:rPr lang="en-US" sz="2000" dirty="0" smtClean="0"/>
              <a:t>Burden for consumers ($0.9)</a:t>
            </a:r>
          </a:p>
        </p:txBody>
      </p:sp>
      <p:sp>
        <p:nvSpPr>
          <p:cNvPr id="34" name="TextBox 33"/>
          <p:cNvSpPr txBox="1"/>
          <p:nvPr/>
        </p:nvSpPr>
        <p:spPr>
          <a:xfrm>
            <a:off x="5252288" y="3695954"/>
            <a:ext cx="3472612" cy="400110"/>
          </a:xfrm>
          <a:prstGeom prst="rect">
            <a:avLst/>
          </a:prstGeom>
          <a:noFill/>
        </p:spPr>
        <p:txBody>
          <a:bodyPr wrap="square" rtlCol="0">
            <a:spAutoFit/>
          </a:bodyPr>
          <a:lstStyle/>
          <a:p>
            <a:r>
              <a:rPr lang="en-US" sz="2000" dirty="0" smtClean="0"/>
              <a:t>Burden </a:t>
            </a:r>
            <a:r>
              <a:rPr lang="en-US" sz="2000" smtClean="0"/>
              <a:t>for sellers ($0.1)</a:t>
            </a:r>
            <a:endParaRPr lang="en-US" sz="2000" dirty="0" smtClean="0"/>
          </a:p>
        </p:txBody>
      </p:sp>
      <p:cxnSp>
        <p:nvCxnSpPr>
          <p:cNvPr id="35" name="Straight Arrow Connector 34"/>
          <p:cNvCxnSpPr>
            <a:stCxn id="34" idx="1"/>
          </p:cNvCxnSpPr>
          <p:nvPr/>
        </p:nvCxnSpPr>
        <p:spPr>
          <a:xfrm flipH="1" flipV="1">
            <a:off x="2265657" y="3661541"/>
            <a:ext cx="2986631" cy="234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Table 35"/>
          <p:cNvGraphicFramePr>
            <a:graphicFrameLocks noGrp="1"/>
          </p:cNvGraphicFramePr>
          <p:nvPr>
            <p:extLst>
              <p:ext uri="{D42A27DB-BD31-4B8C-83A1-F6EECF244321}">
                <p14:modId xmlns:p14="http://schemas.microsoft.com/office/powerpoint/2010/main" val="1287725552"/>
              </p:ext>
            </p:extLst>
          </p:nvPr>
        </p:nvGraphicFramePr>
        <p:xfrm>
          <a:off x="6221237" y="4141587"/>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$50</a:t>
                      </a:r>
                      <a:endParaRPr lang="en-US" dirty="0"/>
                    </a:p>
                  </a:txBody>
                  <a:tcPr/>
                </a:tc>
                <a:tc>
                  <a:txBody>
                    <a:bodyPr/>
                    <a:lstStyle/>
                    <a:p>
                      <a:pPr algn="ctr"/>
                      <a:r>
                        <a:rPr lang="en-US" dirty="0" smtClean="0"/>
                        <a:t>$50.9</a:t>
                      </a:r>
                      <a:endParaRPr lang="en-US" dirty="0"/>
                    </a:p>
                  </a:txBody>
                  <a:tcPr/>
                </a:tc>
                <a:tc>
                  <a:txBody>
                    <a:bodyPr/>
                    <a:lstStyle/>
                    <a:p>
                      <a:pPr algn="ctr"/>
                      <a:r>
                        <a:rPr lang="en-US" dirty="0" smtClean="0"/>
                        <a:t>+0.9</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$50</a:t>
                      </a:r>
                      <a:endParaRPr lang="en-US" dirty="0"/>
                    </a:p>
                  </a:txBody>
                  <a:tcPr/>
                </a:tc>
                <a:tc>
                  <a:txBody>
                    <a:bodyPr/>
                    <a:lstStyle/>
                    <a:p>
                      <a:pPr algn="ctr"/>
                      <a:r>
                        <a:rPr lang="en-US" dirty="0" smtClean="0"/>
                        <a:t>$49.9</a:t>
                      </a:r>
                      <a:endParaRPr lang="en-US" dirty="0"/>
                    </a:p>
                  </a:txBody>
                  <a:tcPr/>
                </a:tc>
                <a:tc>
                  <a:txBody>
                    <a:bodyPr/>
                    <a:lstStyle/>
                    <a:p>
                      <a:pPr algn="ctr"/>
                      <a:r>
                        <a:rPr lang="en-US" dirty="0" smtClean="0"/>
                        <a:t>-0.1</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5151961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sp>
        <p:nvSpPr>
          <p:cNvPr id="9" name="TextBox 8"/>
          <p:cNvSpPr txBox="1"/>
          <p:nvPr/>
        </p:nvSpPr>
        <p:spPr>
          <a:xfrm>
            <a:off x="555825" y="2856104"/>
            <a:ext cx="10693830" cy="2862322"/>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Consumers bear most of the burden (+$0.9)</a:t>
            </a:r>
            <a:endParaRPr lang="en-US" sz="3600" dirty="0"/>
          </a:p>
          <a:p>
            <a:pPr marL="457200" indent="-457200">
              <a:buClr>
                <a:srgbClr val="0F14F5"/>
              </a:buClr>
              <a:buSzPct val="104000"/>
              <a:buFont typeface="Arial" charset="0"/>
              <a:buChar char="•"/>
            </a:pPr>
            <a:r>
              <a:rPr lang="en-US" sz="3600" dirty="0" smtClean="0"/>
              <a:t>Sellers bears a very small burden (-$0.1)</a:t>
            </a:r>
          </a:p>
          <a:p>
            <a:pPr marL="457200" indent="-457200">
              <a:buClr>
                <a:srgbClr val="0F14F5"/>
              </a:buClr>
              <a:buSzPct val="104000"/>
              <a:buFont typeface="Arial" charset="0"/>
              <a:buChar char="•"/>
            </a:pPr>
            <a:r>
              <a:rPr lang="en-US" sz="3600" dirty="0" smtClean="0"/>
              <a:t>Why? Demand is more inelastic</a:t>
            </a:r>
            <a:endParaRPr lang="en-US" sz="3600" dirty="0"/>
          </a:p>
          <a:p>
            <a:pPr marL="1371600" lvl="2" indent="-457200">
              <a:buClr>
                <a:srgbClr val="0F14F5"/>
              </a:buClr>
              <a:buSzPct val="104000"/>
              <a:buFont typeface="Arial" charset="0"/>
              <a:buChar char="•"/>
            </a:pPr>
            <a:r>
              <a:rPr lang="en-US" sz="3600" dirty="0" smtClean="0"/>
              <a:t>Nominally paying the tax is irrelevant. Sellers can transfer the tax to consumers. </a:t>
            </a:r>
            <a:r>
              <a:rPr lang="en-US" sz="3600" b="1" dirty="0" smtClean="0"/>
              <a:t> </a:t>
            </a:r>
          </a:p>
        </p:txBody>
      </p:sp>
      <p:sp>
        <p:nvSpPr>
          <p:cNvPr id="8"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Taxing insulin sellers $1 per unit (after tax)  </a:t>
            </a:r>
          </a:p>
        </p:txBody>
      </p:sp>
      <p:graphicFrame>
        <p:nvGraphicFramePr>
          <p:cNvPr id="11" name="Table 10"/>
          <p:cNvGraphicFramePr>
            <a:graphicFrameLocks noGrp="1"/>
          </p:cNvGraphicFramePr>
          <p:nvPr>
            <p:extLst>
              <p:ext uri="{D42A27DB-BD31-4B8C-83A1-F6EECF244321}">
                <p14:modId xmlns:p14="http://schemas.microsoft.com/office/powerpoint/2010/main" val="729000500"/>
              </p:ext>
            </p:extLst>
          </p:nvPr>
        </p:nvGraphicFramePr>
        <p:xfrm>
          <a:off x="2855737" y="960895"/>
          <a:ext cx="5723928" cy="1510796"/>
        </p:xfrm>
        <a:graphic>
          <a:graphicData uri="http://schemas.openxmlformats.org/drawingml/2006/table">
            <a:tbl>
              <a:tblPr firstRow="1" bandRow="1">
                <a:tableStyleId>{5A111915-BE36-4E01-A7E5-04B1672EAD32}</a:tableStyleId>
              </a:tblPr>
              <a:tblGrid>
                <a:gridCol w="1430982"/>
                <a:gridCol w="1430982"/>
                <a:gridCol w="1430982"/>
                <a:gridCol w="1430982"/>
              </a:tblGrid>
              <a:tr h="377699">
                <a:tc>
                  <a:txBody>
                    <a:bodyPr/>
                    <a:lstStyle/>
                    <a:p>
                      <a:endParaRPr lang="en-US" b="1" dirty="0"/>
                    </a:p>
                  </a:txBody>
                  <a:tcPr/>
                </a:tc>
                <a:tc>
                  <a:txBody>
                    <a:bodyPr/>
                    <a:lstStyle/>
                    <a:p>
                      <a:pPr algn="ctr"/>
                      <a:r>
                        <a:rPr lang="en-US" dirty="0" smtClean="0"/>
                        <a:t>Before</a:t>
                      </a:r>
                      <a:endParaRPr lang="en-US" dirty="0"/>
                    </a:p>
                  </a:txBody>
                  <a:tcPr/>
                </a:tc>
                <a:tc>
                  <a:txBody>
                    <a:bodyPr/>
                    <a:lstStyle/>
                    <a:p>
                      <a:pPr algn="ctr"/>
                      <a:r>
                        <a:rPr lang="en-US" dirty="0" smtClean="0"/>
                        <a:t>After</a:t>
                      </a:r>
                      <a:endParaRPr lang="en-US" dirty="0"/>
                    </a:p>
                  </a:txBody>
                  <a:tcPr/>
                </a:tc>
                <a:tc>
                  <a:txBody>
                    <a:bodyPr/>
                    <a:lstStyle/>
                    <a:p>
                      <a:pPr algn="ctr"/>
                      <a:r>
                        <a:rPr lang="en-US" dirty="0" smtClean="0"/>
                        <a:t>Change</a:t>
                      </a:r>
                      <a:endParaRPr lang="en-US" dirty="0"/>
                    </a:p>
                  </a:txBody>
                  <a:tcPr/>
                </a:tc>
              </a:tr>
              <a:tr h="377699">
                <a:tc>
                  <a:txBody>
                    <a:bodyPr/>
                    <a:lstStyle/>
                    <a:p>
                      <a:r>
                        <a:rPr lang="en-US" b="1" dirty="0" smtClean="0"/>
                        <a:t>Consumers</a:t>
                      </a:r>
                      <a:endParaRPr lang="en-US" b="1" dirty="0"/>
                    </a:p>
                  </a:txBody>
                  <a:tcPr/>
                </a:tc>
                <a:tc>
                  <a:txBody>
                    <a:bodyPr/>
                    <a:lstStyle/>
                    <a:p>
                      <a:pPr algn="ctr"/>
                      <a:r>
                        <a:rPr lang="en-US" dirty="0" smtClean="0"/>
                        <a:t>$50</a:t>
                      </a:r>
                      <a:endParaRPr lang="en-US" dirty="0"/>
                    </a:p>
                  </a:txBody>
                  <a:tcPr/>
                </a:tc>
                <a:tc>
                  <a:txBody>
                    <a:bodyPr/>
                    <a:lstStyle/>
                    <a:p>
                      <a:pPr algn="ctr"/>
                      <a:r>
                        <a:rPr lang="en-US" dirty="0" smtClean="0"/>
                        <a:t>$50.9</a:t>
                      </a:r>
                      <a:endParaRPr lang="en-US" dirty="0"/>
                    </a:p>
                  </a:txBody>
                  <a:tcPr/>
                </a:tc>
                <a:tc>
                  <a:txBody>
                    <a:bodyPr/>
                    <a:lstStyle/>
                    <a:p>
                      <a:pPr algn="ctr"/>
                      <a:r>
                        <a:rPr lang="en-US" dirty="0" smtClean="0"/>
                        <a:t>+0.9</a:t>
                      </a:r>
                      <a:endParaRPr lang="en-US" dirty="0"/>
                    </a:p>
                  </a:txBody>
                  <a:tcPr/>
                </a:tc>
              </a:tr>
              <a:tr h="377699">
                <a:tc>
                  <a:txBody>
                    <a:bodyPr/>
                    <a:lstStyle/>
                    <a:p>
                      <a:r>
                        <a:rPr lang="en-US" b="1" dirty="0" smtClean="0"/>
                        <a:t>Sellers</a:t>
                      </a:r>
                      <a:endParaRPr lang="en-US" b="1" dirty="0"/>
                    </a:p>
                  </a:txBody>
                  <a:tcPr/>
                </a:tc>
                <a:tc>
                  <a:txBody>
                    <a:bodyPr/>
                    <a:lstStyle/>
                    <a:p>
                      <a:pPr algn="ctr"/>
                      <a:r>
                        <a:rPr lang="en-US" dirty="0" smtClean="0"/>
                        <a:t>$50</a:t>
                      </a:r>
                      <a:endParaRPr lang="en-US" dirty="0"/>
                    </a:p>
                  </a:txBody>
                  <a:tcPr/>
                </a:tc>
                <a:tc>
                  <a:txBody>
                    <a:bodyPr/>
                    <a:lstStyle/>
                    <a:p>
                      <a:pPr algn="ctr"/>
                      <a:r>
                        <a:rPr lang="en-US" dirty="0" smtClean="0"/>
                        <a:t>$49.9</a:t>
                      </a:r>
                      <a:endParaRPr lang="en-US" dirty="0"/>
                    </a:p>
                  </a:txBody>
                  <a:tcPr/>
                </a:tc>
                <a:tc>
                  <a:txBody>
                    <a:bodyPr/>
                    <a:lstStyle/>
                    <a:p>
                      <a:pPr algn="ctr"/>
                      <a:r>
                        <a:rPr lang="en-US" dirty="0" smtClean="0"/>
                        <a:t>-0.1</a:t>
                      </a:r>
                      <a:endParaRPr lang="en-US" dirty="0"/>
                    </a:p>
                  </a:txBody>
                  <a:tcPr/>
                </a:tc>
              </a:tr>
              <a:tr h="377699">
                <a:tc>
                  <a:txBody>
                    <a:bodyPr/>
                    <a:lstStyle/>
                    <a:p>
                      <a:r>
                        <a:rPr lang="en-US" b="1" dirty="0" smtClean="0"/>
                        <a:t>Government</a:t>
                      </a:r>
                      <a:endParaRPr lang="en-US" b="1" dirty="0"/>
                    </a:p>
                  </a:txBody>
                  <a:tcPr/>
                </a:tc>
                <a:tc>
                  <a:txBody>
                    <a:bodyPr/>
                    <a:lstStyle/>
                    <a:p>
                      <a:pPr algn="ctr"/>
                      <a:r>
                        <a:rPr lang="en-US"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Tree>
    <p:extLst>
      <p:ext uri="{BB962C8B-B14F-4D97-AF65-F5344CB8AC3E}">
        <p14:creationId xmlns:p14="http://schemas.microsoft.com/office/powerpoint/2010/main" val="13265801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978"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9821788" y="5708750"/>
            <a:ext cx="1390116" cy="523220"/>
          </a:xfrm>
          <a:prstGeom prst="rect">
            <a:avLst/>
          </a:prstGeom>
          <a:noFill/>
        </p:spPr>
        <p:txBody>
          <a:bodyPr wrap="square" rtlCol="0">
            <a:spAutoFit/>
          </a:bodyPr>
          <a:lstStyle/>
          <a:p>
            <a:r>
              <a:rPr lang="en-US" sz="2800" b="1" dirty="0" smtClean="0"/>
              <a:t>Q</a:t>
            </a:r>
          </a:p>
        </p:txBody>
      </p:sp>
      <p:cxnSp>
        <p:nvCxnSpPr>
          <p:cNvPr id="10" name="Straight Connector 9"/>
          <p:cNvCxnSpPr/>
          <p:nvPr/>
        </p:nvCxnSpPr>
        <p:spPr>
          <a:xfrm flipH="1" flipV="1">
            <a:off x="4315285" y="1091118"/>
            <a:ext cx="1016001" cy="462925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846349" y="1484115"/>
            <a:ext cx="6097648" cy="4151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0942" y="5258996"/>
            <a:ext cx="1390116" cy="707886"/>
          </a:xfrm>
          <a:prstGeom prst="rect">
            <a:avLst/>
          </a:prstGeom>
          <a:noFill/>
        </p:spPr>
        <p:txBody>
          <a:bodyPr wrap="square" rtlCol="0">
            <a:spAutoFit/>
          </a:bodyPr>
          <a:lstStyle/>
          <a:p>
            <a:r>
              <a:rPr lang="en-US" sz="4000" b="1" dirty="0" smtClean="0"/>
              <a:t>D</a:t>
            </a:r>
            <a:endParaRPr lang="en-US" sz="2800" b="1" baseline="-25000" dirty="0" smtClean="0"/>
          </a:p>
        </p:txBody>
      </p:sp>
      <p:sp>
        <p:nvSpPr>
          <p:cNvPr id="14" name="TextBox 13"/>
          <p:cNvSpPr txBox="1"/>
          <p:nvPr/>
        </p:nvSpPr>
        <p:spPr>
          <a:xfrm>
            <a:off x="7896109" y="1458249"/>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
        <p:nvSpPr>
          <p:cNvPr id="19"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cxnSp>
        <p:nvCxnSpPr>
          <p:cNvPr id="20" name="Straight Connector 19"/>
          <p:cNvCxnSpPr/>
          <p:nvPr/>
        </p:nvCxnSpPr>
        <p:spPr>
          <a:xfrm flipH="1">
            <a:off x="1708549" y="1111186"/>
            <a:ext cx="5727699" cy="388620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386739" y="940268"/>
            <a:ext cx="1390116" cy="707886"/>
          </a:xfrm>
          <a:prstGeom prst="rect">
            <a:avLst/>
          </a:prstGeom>
          <a:noFill/>
        </p:spPr>
        <p:txBody>
          <a:bodyPr wrap="square" rtlCol="0">
            <a:spAutoFit/>
          </a:bodyPr>
          <a:lstStyle/>
          <a:p>
            <a:r>
              <a:rPr lang="en-US" sz="4000" b="1" dirty="0" smtClean="0"/>
              <a:t>S’</a:t>
            </a:r>
            <a:endParaRPr lang="en-US" sz="2800" b="1" baseline="-25000" dirty="0" smtClean="0"/>
          </a:p>
        </p:txBody>
      </p:sp>
    </p:spTree>
    <p:extLst>
      <p:ext uri="{BB962C8B-B14F-4D97-AF65-F5344CB8AC3E}">
        <p14:creationId xmlns:p14="http://schemas.microsoft.com/office/powerpoint/2010/main" val="3998172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dirty="0" smtClean="0"/>
              <a:t>After</a:t>
            </a:r>
            <a:endParaRPr lang="en-US" sz="2000" b="1" baseline="-25000" dirty="0" smtClean="0"/>
          </a:p>
        </p:txBody>
      </p:sp>
    </p:spTree>
    <p:extLst>
      <p:ext uri="{BB962C8B-B14F-4D97-AF65-F5344CB8AC3E}">
        <p14:creationId xmlns:p14="http://schemas.microsoft.com/office/powerpoint/2010/main" val="18574446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713200" y="-5486399"/>
            <a:ext cx="2055399" cy="85598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1658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62610" y="-5486399"/>
            <a:ext cx="2105990" cy="85598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419" y="3325151"/>
            <a:ext cx="3765552" cy="3532849"/>
          </a:xfrm>
          <a:prstGeom prst="rect">
            <a:avLst/>
          </a:prstGeom>
        </p:spPr>
      </p:pic>
    </p:spTree>
    <p:extLst>
      <p:ext uri="{BB962C8B-B14F-4D97-AF65-F5344CB8AC3E}">
        <p14:creationId xmlns:p14="http://schemas.microsoft.com/office/powerpoint/2010/main" val="1831790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6611779"/>
            <a:ext cx="12192000" cy="27661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bg1"/>
                </a:solidFill>
                <a:latin typeface="+mj-lt"/>
                <a:ea typeface="+mj-ea"/>
                <a:cs typeface="+mj-cs"/>
              </a:rPr>
              <a:t>EC1101E, NUS, Spring 2020. Week 4.                                                                                                                                                                     </a:t>
            </a:r>
            <a:r>
              <a:rPr lang="en-US" sz="1600" dirty="0" err="1" smtClean="0">
                <a:solidFill>
                  <a:schemeClr val="bg1"/>
                </a:solidFill>
                <a:latin typeface="+mj-lt"/>
                <a:ea typeface="+mj-ea"/>
                <a:cs typeface="+mj-cs"/>
              </a:rPr>
              <a:t>Guillem</a:t>
            </a:r>
            <a:r>
              <a:rPr lang="en-US" sz="1600" dirty="0" smtClean="0">
                <a:solidFill>
                  <a:schemeClr val="bg1"/>
                </a:solidFill>
                <a:latin typeface="+mj-lt"/>
                <a:ea typeface="+mj-ea"/>
                <a:cs typeface="+mj-cs"/>
              </a:rPr>
              <a:t> </a:t>
            </a:r>
            <a:r>
              <a:rPr lang="en-US" sz="1600" dirty="0" err="1" smtClean="0">
                <a:solidFill>
                  <a:schemeClr val="bg1"/>
                </a:solidFill>
                <a:latin typeface="+mj-lt"/>
                <a:ea typeface="+mj-ea"/>
                <a:cs typeface="+mj-cs"/>
              </a:rPr>
              <a:t>Riambau</a:t>
            </a:r>
            <a:r>
              <a:rPr lang="en-US" sz="1600" dirty="0" smtClean="0">
                <a:solidFill>
                  <a:schemeClr val="bg1"/>
                </a:solidFill>
                <a:latin typeface="+mj-lt"/>
                <a:ea typeface="+mj-ea"/>
                <a:cs typeface="+mj-cs"/>
              </a:rPr>
              <a:t> </a:t>
            </a:r>
          </a:p>
        </p:txBody>
      </p:sp>
      <p:cxnSp>
        <p:nvCxnSpPr>
          <p:cNvPr id="5" name="Straight Arrow Connector 4"/>
          <p:cNvCxnSpPr/>
          <p:nvPr/>
        </p:nvCxnSpPr>
        <p:spPr>
          <a:xfrm flipV="1">
            <a:off x="1499616" y="1177871"/>
            <a:ext cx="3720" cy="467429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99616" y="5852160"/>
            <a:ext cx="831494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500" y="960895"/>
            <a:ext cx="1390116" cy="523220"/>
          </a:xfrm>
          <a:prstGeom prst="rect">
            <a:avLst/>
          </a:prstGeom>
          <a:noFill/>
        </p:spPr>
        <p:txBody>
          <a:bodyPr wrap="square" rtlCol="0">
            <a:spAutoFit/>
          </a:bodyPr>
          <a:lstStyle/>
          <a:p>
            <a:r>
              <a:rPr lang="en-US" sz="2800" b="1" dirty="0" smtClean="0"/>
              <a:t>Price </a:t>
            </a:r>
          </a:p>
        </p:txBody>
      </p:sp>
      <p:sp>
        <p:nvSpPr>
          <p:cNvPr id="8" name="TextBox 7"/>
          <p:cNvSpPr txBox="1"/>
          <p:nvPr/>
        </p:nvSpPr>
        <p:spPr>
          <a:xfrm>
            <a:off x="10118822" y="5669797"/>
            <a:ext cx="1390116" cy="523220"/>
          </a:xfrm>
          <a:prstGeom prst="rect">
            <a:avLst/>
          </a:prstGeom>
          <a:noFill/>
        </p:spPr>
        <p:txBody>
          <a:bodyPr wrap="square" rtlCol="0">
            <a:spAutoFit/>
          </a:bodyPr>
          <a:lstStyle/>
          <a:p>
            <a:r>
              <a:rPr lang="en-US" sz="2800" b="1" dirty="0" smtClean="0"/>
              <a:t>Q</a:t>
            </a:r>
          </a:p>
        </p:txBody>
      </p:sp>
      <p:sp>
        <p:nvSpPr>
          <p:cNvPr id="10"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smtClean="0">
                <a:solidFill>
                  <a:schemeClr val="bg1"/>
                </a:solidFill>
                <a:latin typeface="Abadi MT Condensed Extra Bold" charset="0"/>
                <a:ea typeface="Abadi MT Condensed Extra Bold" charset="0"/>
                <a:cs typeface="Abadi MT Condensed Extra Bold" charset="0"/>
              </a:rPr>
              <a:t>                 </a:t>
            </a:r>
            <a:r>
              <a:rPr lang="en-US" sz="4000">
                <a:solidFill>
                  <a:schemeClr val="bg1"/>
                </a:solidFill>
                <a:latin typeface="Abadi MT Condensed Extra Bold" charset="0"/>
                <a:ea typeface="Abadi MT Condensed Extra Bold" charset="0"/>
                <a:cs typeface="Abadi MT Condensed Extra Bold" charset="0"/>
              </a:rPr>
              <a:t> </a:t>
            </a:r>
            <a:r>
              <a:rPr lang="en-US" sz="4000" smtClean="0">
                <a:solidFill>
                  <a:schemeClr val="bg1"/>
                </a:solidFill>
                <a:latin typeface="Abadi MT Condensed Extra Bold" charset="0"/>
                <a:ea typeface="Abadi MT Condensed Extra Bold" charset="0"/>
                <a:cs typeface="Abadi MT Condensed Extra Bold" charset="0"/>
              </a:rPr>
              <a:t>                 Market for cars </a:t>
            </a:r>
            <a:endParaRPr lang="en-US" sz="4000" dirty="0" smtClean="0">
              <a:solidFill>
                <a:schemeClr val="bg1"/>
              </a:solidFill>
              <a:latin typeface="Abadi MT Condensed Extra Bold" charset="0"/>
              <a:ea typeface="Abadi MT Condensed Extra Bold" charset="0"/>
              <a:cs typeface="Abadi MT Condensed Extra Bold" charset="0"/>
            </a:endParaRPr>
          </a:p>
        </p:txBody>
      </p:sp>
      <p:cxnSp>
        <p:nvCxnSpPr>
          <p:cNvPr id="9" name="Straight Connector 8"/>
          <p:cNvCxnSpPr/>
          <p:nvPr/>
        </p:nvCxnSpPr>
        <p:spPr>
          <a:xfrm flipH="1">
            <a:off x="2064327" y="1741634"/>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64582" y="1630153"/>
            <a:ext cx="1390116" cy="707886"/>
          </a:xfrm>
          <a:prstGeom prst="rect">
            <a:avLst/>
          </a:prstGeom>
          <a:noFill/>
        </p:spPr>
        <p:txBody>
          <a:bodyPr wrap="square" rtlCol="0">
            <a:spAutoFit/>
          </a:bodyPr>
          <a:lstStyle/>
          <a:p>
            <a:r>
              <a:rPr lang="en-US" sz="4000" b="1" dirty="0" smtClean="0"/>
              <a:t>S</a:t>
            </a:r>
            <a:r>
              <a:rPr lang="en-US" sz="4000" b="1" baseline="-25000" dirty="0" smtClean="0"/>
              <a:t>0</a:t>
            </a:r>
            <a:endParaRPr lang="en-US" sz="2800" b="1" baseline="-25000" dirty="0" smtClean="0"/>
          </a:p>
        </p:txBody>
      </p:sp>
      <p:cxnSp>
        <p:nvCxnSpPr>
          <p:cNvPr id="12" name="Straight Connector 11"/>
          <p:cNvCxnSpPr/>
          <p:nvPr/>
        </p:nvCxnSpPr>
        <p:spPr>
          <a:xfrm flipH="1" flipV="1">
            <a:off x="1787236" y="1371600"/>
            <a:ext cx="6636328" cy="391679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23564" y="4764465"/>
            <a:ext cx="1695258" cy="707886"/>
          </a:xfrm>
          <a:prstGeom prst="rect">
            <a:avLst/>
          </a:prstGeom>
          <a:noFill/>
        </p:spPr>
        <p:txBody>
          <a:bodyPr wrap="square" rtlCol="0">
            <a:spAutoFit/>
          </a:bodyPr>
          <a:lstStyle/>
          <a:p>
            <a:r>
              <a:rPr lang="en-US" sz="4000" b="1" dirty="0" smtClean="0"/>
              <a:t>D</a:t>
            </a:r>
            <a:r>
              <a:rPr lang="en-US" sz="3600" b="1" baseline="-25000" dirty="0" smtClean="0"/>
              <a:t>0</a:t>
            </a:r>
            <a:r>
              <a:rPr lang="en-US" sz="4000" b="1" dirty="0" smtClean="0"/>
              <a:t>=D</a:t>
            </a:r>
            <a:r>
              <a:rPr lang="en-US" sz="3600" b="1" baseline="-25000" dirty="0" smtClean="0"/>
              <a:t>1</a:t>
            </a:r>
            <a:endParaRPr lang="en-US" sz="2800" b="1" baseline="-25000" dirty="0" smtClean="0"/>
          </a:p>
        </p:txBody>
      </p:sp>
      <p:cxnSp>
        <p:nvCxnSpPr>
          <p:cNvPr id="13" name="Straight Connector 12"/>
          <p:cNvCxnSpPr/>
          <p:nvPr/>
        </p:nvCxnSpPr>
        <p:spPr>
          <a:xfrm flipH="1">
            <a:off x="1609116" y="1177871"/>
            <a:ext cx="5500255" cy="3546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33448" y="922267"/>
            <a:ext cx="1390116" cy="707886"/>
          </a:xfrm>
          <a:prstGeom prst="rect">
            <a:avLst/>
          </a:prstGeom>
          <a:noFill/>
        </p:spPr>
        <p:txBody>
          <a:bodyPr wrap="square" rtlCol="0">
            <a:spAutoFit/>
          </a:bodyPr>
          <a:lstStyle/>
          <a:p>
            <a:r>
              <a:rPr lang="en-US" sz="4000" b="1" smtClean="0"/>
              <a:t>S</a:t>
            </a:r>
            <a:r>
              <a:rPr lang="en-US" sz="4000" b="1" baseline="-25000" dirty="0"/>
              <a:t>1</a:t>
            </a:r>
            <a:endParaRPr lang="en-US" sz="2800" b="1" baseline="-25000" dirty="0" smtClean="0"/>
          </a:p>
        </p:txBody>
      </p:sp>
      <p:cxnSp>
        <p:nvCxnSpPr>
          <p:cNvPr id="4" name="Straight Arrow Connector 3"/>
          <p:cNvCxnSpPr/>
          <p:nvPr/>
        </p:nvCxnSpPr>
        <p:spPr>
          <a:xfrm flipH="1">
            <a:off x="5657088" y="2226500"/>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609088" y="4235409"/>
            <a:ext cx="984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051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86399"/>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12927696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86399"/>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3" name="Right Triangle 12"/>
          <p:cNvSpPr/>
          <p:nvPr/>
        </p:nvSpPr>
        <p:spPr>
          <a:xfrm>
            <a:off x="6298374" y="-5848349"/>
            <a:ext cx="2013977" cy="8537761"/>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9676" y="1257989"/>
            <a:ext cx="2441796" cy="584775"/>
          </a:xfrm>
          <a:prstGeom prst="rect">
            <a:avLst/>
          </a:prstGeom>
          <a:noFill/>
        </p:spPr>
        <p:txBody>
          <a:bodyPr wrap="square" rtlCol="0">
            <a:spAutoFit/>
          </a:bodyPr>
          <a:lstStyle/>
          <a:p>
            <a:r>
              <a:rPr lang="en-US" sz="3200" b="1" smtClean="0"/>
              <a:t>CS</a:t>
            </a:r>
            <a:endParaRPr lang="en-US" sz="2000" b="1" baseline="-25000" dirty="0" smtClean="0"/>
          </a:p>
        </p:txBody>
      </p:sp>
      <p:cxnSp>
        <p:nvCxnSpPr>
          <p:cNvPr id="15" name="Straight Connector 14"/>
          <p:cNvCxnSpPr/>
          <p:nvPr/>
        </p:nvCxnSpPr>
        <p:spPr>
          <a:xfrm flipH="1" flipV="1">
            <a:off x="8312353" y="2684790"/>
            <a:ext cx="31039" cy="183314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5776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86399"/>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3" name="Right Triangle 12"/>
          <p:cNvSpPr/>
          <p:nvPr/>
        </p:nvSpPr>
        <p:spPr>
          <a:xfrm>
            <a:off x="6298374" y="-5848349"/>
            <a:ext cx="2013977" cy="8537761"/>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9676" y="125798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23227" y="2828814"/>
            <a:ext cx="1364270" cy="2013976"/>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8312353" y="2684790"/>
            <a:ext cx="31039" cy="183314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07609" y="332269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Tree>
    <p:extLst>
      <p:ext uri="{BB962C8B-B14F-4D97-AF65-F5344CB8AC3E}">
        <p14:creationId xmlns:p14="http://schemas.microsoft.com/office/powerpoint/2010/main" val="3668362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86399"/>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3" name="Right Triangle 12"/>
          <p:cNvSpPr/>
          <p:nvPr/>
        </p:nvSpPr>
        <p:spPr>
          <a:xfrm>
            <a:off x="6298374" y="-5848349"/>
            <a:ext cx="2013977" cy="8537761"/>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9676" y="125798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23227" y="2828814"/>
            <a:ext cx="1364270" cy="2013976"/>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8312353" y="2684790"/>
            <a:ext cx="31039" cy="183314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07609" y="332269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21" name="Rectangle 20"/>
          <p:cNvSpPr/>
          <p:nvPr/>
        </p:nvSpPr>
        <p:spPr>
          <a:xfrm>
            <a:off x="6298372" y="2684789"/>
            <a:ext cx="2013976" cy="4688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96212" y="2730352"/>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Tree>
    <p:extLst>
      <p:ext uri="{BB962C8B-B14F-4D97-AF65-F5344CB8AC3E}">
        <p14:creationId xmlns:p14="http://schemas.microsoft.com/office/powerpoint/2010/main" val="11272745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86399"/>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3" name="Right Triangle 12"/>
          <p:cNvSpPr/>
          <p:nvPr/>
        </p:nvSpPr>
        <p:spPr>
          <a:xfrm>
            <a:off x="6298374" y="-5848349"/>
            <a:ext cx="2013977" cy="8537761"/>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9676" y="125798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23227" y="2828814"/>
            <a:ext cx="1364270" cy="2013976"/>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8312353" y="2684790"/>
            <a:ext cx="31039" cy="183314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07609" y="332269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298374" y="2684790"/>
            <a:ext cx="2013976" cy="4688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rot="5400000">
            <a:off x="8130446" y="2866696"/>
            <a:ext cx="472048" cy="108242"/>
          </a:xfrm>
          <a:prstGeom prst="triangle">
            <a:avLst>
              <a:gd name="adj" fmla="val 829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2" idx="1"/>
          </p:cNvCxnSpPr>
          <p:nvPr/>
        </p:nvCxnSpPr>
        <p:spPr>
          <a:xfrm flipH="1">
            <a:off x="8497958" y="2973083"/>
            <a:ext cx="805280" cy="8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303238" y="2803806"/>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
        <p:nvSpPr>
          <p:cNvPr id="23" name="TextBox 22"/>
          <p:cNvSpPr txBox="1"/>
          <p:nvPr/>
        </p:nvSpPr>
        <p:spPr>
          <a:xfrm>
            <a:off x="6596212" y="2730352"/>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Tree>
    <p:extLst>
      <p:ext uri="{BB962C8B-B14F-4D97-AF65-F5344CB8AC3E}">
        <p14:creationId xmlns:p14="http://schemas.microsoft.com/office/powerpoint/2010/main" val="167089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0" y="1457326"/>
            <a:ext cx="6136720" cy="3283186"/>
          </a:xfrm>
        </p:spPr>
      </p:pic>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Let’s compare welfare before and after tax</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90" y="1457326"/>
            <a:ext cx="6136720" cy="3283186"/>
          </a:xfrm>
          <a:prstGeom prst="rect">
            <a:avLst/>
          </a:prstGeom>
        </p:spPr>
      </p:pic>
      <p:sp>
        <p:nvSpPr>
          <p:cNvPr id="7" name="TextBox 6"/>
          <p:cNvSpPr txBox="1"/>
          <p:nvPr/>
        </p:nvSpPr>
        <p:spPr>
          <a:xfrm>
            <a:off x="2493619" y="925674"/>
            <a:ext cx="2441796" cy="584775"/>
          </a:xfrm>
          <a:prstGeom prst="rect">
            <a:avLst/>
          </a:prstGeom>
          <a:noFill/>
        </p:spPr>
        <p:txBody>
          <a:bodyPr wrap="square" rtlCol="0">
            <a:spAutoFit/>
          </a:bodyPr>
          <a:lstStyle/>
          <a:p>
            <a:r>
              <a:rPr lang="en-US" sz="3200" b="1" dirty="0" smtClean="0"/>
              <a:t>Before</a:t>
            </a:r>
            <a:endParaRPr lang="en-US" sz="2000" b="1" baseline="-25000" dirty="0" smtClean="0"/>
          </a:p>
        </p:txBody>
      </p:sp>
      <p:sp>
        <p:nvSpPr>
          <p:cNvPr id="8" name="TextBox 7"/>
          <p:cNvSpPr txBox="1"/>
          <p:nvPr/>
        </p:nvSpPr>
        <p:spPr>
          <a:xfrm>
            <a:off x="8192434" y="925674"/>
            <a:ext cx="2441796" cy="584775"/>
          </a:xfrm>
          <a:prstGeom prst="rect">
            <a:avLst/>
          </a:prstGeom>
          <a:noFill/>
        </p:spPr>
        <p:txBody>
          <a:bodyPr wrap="square" rtlCol="0">
            <a:spAutoFit/>
          </a:bodyPr>
          <a:lstStyle/>
          <a:p>
            <a:r>
              <a:rPr lang="en-US" sz="3200" b="1" smtClean="0"/>
              <a:t>After</a:t>
            </a:r>
            <a:endParaRPr lang="en-US" sz="2000" b="1" baseline="-25000" dirty="0" smtClean="0"/>
          </a:p>
        </p:txBody>
      </p:sp>
      <p:sp>
        <p:nvSpPr>
          <p:cNvPr id="9" name="Right Triangle 8"/>
          <p:cNvSpPr/>
          <p:nvPr/>
        </p:nvSpPr>
        <p:spPr>
          <a:xfrm>
            <a:off x="649358" y="-5490894"/>
            <a:ext cx="2119242" cy="8559800"/>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0003" y="1991151"/>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1" name="Right Triangle 10"/>
          <p:cNvSpPr/>
          <p:nvPr/>
        </p:nvSpPr>
        <p:spPr>
          <a:xfrm rot="5400000">
            <a:off x="978325" y="2727661"/>
            <a:ext cx="1461307" cy="2119242"/>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329" y="331483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3" name="Right Triangle 12"/>
          <p:cNvSpPr/>
          <p:nvPr/>
        </p:nvSpPr>
        <p:spPr>
          <a:xfrm>
            <a:off x="6298374" y="-5848349"/>
            <a:ext cx="2013977" cy="8537761"/>
          </a:xfrm>
          <a:prstGeom prst="rtTriangl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79676" y="1257989"/>
            <a:ext cx="2441796" cy="584775"/>
          </a:xfrm>
          <a:prstGeom prst="rect">
            <a:avLst/>
          </a:prstGeom>
          <a:noFill/>
        </p:spPr>
        <p:txBody>
          <a:bodyPr wrap="square" rtlCol="0">
            <a:spAutoFit/>
          </a:bodyPr>
          <a:lstStyle/>
          <a:p>
            <a:r>
              <a:rPr lang="en-US" sz="3200" b="1" smtClean="0"/>
              <a:t>CS</a:t>
            </a:r>
            <a:endParaRPr lang="en-US" sz="2000" b="1" baseline="-25000" dirty="0" smtClean="0"/>
          </a:p>
        </p:txBody>
      </p:sp>
      <p:sp>
        <p:nvSpPr>
          <p:cNvPr id="15" name="Right Triangle 14"/>
          <p:cNvSpPr/>
          <p:nvPr/>
        </p:nvSpPr>
        <p:spPr>
          <a:xfrm rot="5400000">
            <a:off x="6623227" y="2828814"/>
            <a:ext cx="1364270" cy="2013976"/>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8312353" y="2684790"/>
            <a:ext cx="31039" cy="183314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07609" y="3322698"/>
            <a:ext cx="2441796" cy="584775"/>
          </a:xfrm>
          <a:prstGeom prst="rect">
            <a:avLst/>
          </a:prstGeom>
          <a:noFill/>
        </p:spPr>
        <p:txBody>
          <a:bodyPr wrap="square" rtlCol="0">
            <a:spAutoFit/>
          </a:bodyPr>
          <a:lstStyle/>
          <a:p>
            <a:r>
              <a:rPr lang="en-US" sz="3200" b="1" dirty="0"/>
              <a:t>P</a:t>
            </a:r>
            <a:r>
              <a:rPr lang="en-US" sz="3200" b="1" dirty="0" smtClean="0"/>
              <a:t>S</a:t>
            </a:r>
            <a:endParaRPr lang="en-US" sz="2000" b="1" baseline="-25000" dirty="0" smtClean="0"/>
          </a:p>
        </p:txBody>
      </p:sp>
      <p:sp>
        <p:nvSpPr>
          <p:cNvPr id="19" name="Rectangle 18"/>
          <p:cNvSpPr/>
          <p:nvPr/>
        </p:nvSpPr>
        <p:spPr>
          <a:xfrm>
            <a:off x="6298374" y="2684790"/>
            <a:ext cx="2013976" cy="4688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rot="5400000">
            <a:off x="8130446" y="2866696"/>
            <a:ext cx="472048" cy="108242"/>
          </a:xfrm>
          <a:prstGeom prst="triangle">
            <a:avLst>
              <a:gd name="adj" fmla="val 829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2" idx="1"/>
          </p:cNvCxnSpPr>
          <p:nvPr/>
        </p:nvCxnSpPr>
        <p:spPr>
          <a:xfrm flipH="1">
            <a:off x="8497958" y="2973083"/>
            <a:ext cx="805280" cy="8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303238" y="2803806"/>
            <a:ext cx="2441796" cy="338554"/>
          </a:xfrm>
          <a:prstGeom prst="rect">
            <a:avLst/>
          </a:prstGeom>
          <a:noFill/>
        </p:spPr>
        <p:txBody>
          <a:bodyPr wrap="square" rtlCol="0">
            <a:spAutoFit/>
          </a:bodyPr>
          <a:lstStyle/>
          <a:p>
            <a:r>
              <a:rPr lang="en-US" sz="1600" b="1" dirty="0" smtClean="0"/>
              <a:t>Deadweight Loss</a:t>
            </a:r>
            <a:endParaRPr lang="en-US" sz="1100" b="1" baseline="-25000" dirty="0" smtClean="0"/>
          </a:p>
        </p:txBody>
      </p:sp>
      <p:sp>
        <p:nvSpPr>
          <p:cNvPr id="23" name="TextBox 22"/>
          <p:cNvSpPr txBox="1"/>
          <p:nvPr/>
        </p:nvSpPr>
        <p:spPr>
          <a:xfrm>
            <a:off x="6596212" y="2730352"/>
            <a:ext cx="2441796" cy="338554"/>
          </a:xfrm>
          <a:prstGeom prst="rect">
            <a:avLst/>
          </a:prstGeom>
          <a:noFill/>
        </p:spPr>
        <p:txBody>
          <a:bodyPr wrap="square" rtlCol="0">
            <a:spAutoFit/>
          </a:bodyPr>
          <a:lstStyle/>
          <a:p>
            <a:r>
              <a:rPr lang="en-US" sz="1600" b="1" dirty="0" smtClean="0"/>
              <a:t>Tax revenue</a:t>
            </a:r>
            <a:endParaRPr lang="en-US" sz="1100" b="1" baseline="-25000" dirty="0" smtClean="0"/>
          </a:p>
        </p:txBody>
      </p:sp>
    </p:spTree>
    <p:extLst>
      <p:ext uri="{BB962C8B-B14F-4D97-AF65-F5344CB8AC3E}">
        <p14:creationId xmlns:p14="http://schemas.microsoft.com/office/powerpoint/2010/main" val="209790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3.7037E-7 L -0.00039 0.55231 " pathEditMode="relative" rAng="0" ptsTypes="AA">
                                      <p:cBhvr>
                                        <p:cTn id="6" dur="2000" fill="hold"/>
                                        <p:tgtEl>
                                          <p:spTgt spid="9"/>
                                        </p:tgtEl>
                                        <p:attrNameLst>
                                          <p:attrName>ppt_x</p:attrName>
                                          <p:attrName>ppt_y</p:attrName>
                                        </p:attrNameLst>
                                      </p:cBhvr>
                                      <p:rCtr x="-26" y="2761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81 0.42963 L -0.4638 0.55347 " pathEditMode="relative" rAng="0" ptsTypes="AA">
                                      <p:cBhvr>
                                        <p:cTn id="10" dur="2000" fill="hold"/>
                                        <p:tgtEl>
                                          <p:spTgt spid="13"/>
                                        </p:tgtEl>
                                        <p:attrNameLst>
                                          <p:attrName>ppt_x</p:attrName>
                                          <p:attrName>ppt_y</p:attrName>
                                        </p:attrNameLst>
                                      </p:cBhvr>
                                      <p:rCtr x="-22292" y="618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4.16667E-6 -3.33333E-6 L 0.46329 0.28635 " pathEditMode="relative" rAng="0" ptsTypes="AA">
                                      <p:cBhvr>
                                        <p:cTn id="14" dur="2000" fill="hold"/>
                                        <p:tgtEl>
                                          <p:spTgt spid="11"/>
                                        </p:tgtEl>
                                        <p:attrNameLst>
                                          <p:attrName>ppt_x</p:attrName>
                                          <p:attrName>ppt_y</p:attrName>
                                        </p:attrNameLst>
                                      </p:cBhvr>
                                      <p:rCtr x="23164" y="1430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45833E-6 7.40741E-7 L -0.0013 0.2831 " pathEditMode="relative" rAng="0" ptsTypes="AA">
                                      <p:cBhvr>
                                        <p:cTn id="18" dur="2000" fill="hold"/>
                                        <p:tgtEl>
                                          <p:spTgt spid="15"/>
                                        </p:tgtEl>
                                        <p:attrNameLst>
                                          <p:attrName>ppt_x</p:attrName>
                                          <p:attrName>ppt_y</p:attrName>
                                        </p:attrNameLst>
                                      </p:cBhvr>
                                      <p:rCtr x="-65" y="14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before and after tax</a:t>
            </a:r>
          </a:p>
        </p:txBody>
      </p:sp>
      <p:sp>
        <p:nvSpPr>
          <p:cNvPr id="5" name="TextBox 4"/>
          <p:cNvSpPr txBox="1"/>
          <p:nvPr/>
        </p:nvSpPr>
        <p:spPr>
          <a:xfrm>
            <a:off x="1290116" y="1429086"/>
            <a:ext cx="10693830" cy="5324535"/>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Demand relatively more inelastic than supply</a:t>
            </a:r>
          </a:p>
          <a:p>
            <a:pPr marL="1371600" lvl="2" indent="-457200">
              <a:buClr>
                <a:srgbClr val="0F14F5"/>
              </a:buClr>
              <a:buSzPct val="104000"/>
              <a:buFont typeface="Arial" charset="0"/>
              <a:buChar char="•"/>
            </a:pPr>
            <a:r>
              <a:rPr lang="en-US" sz="3200" dirty="0"/>
              <a:t>Consumers bear most of the burden </a:t>
            </a:r>
          </a:p>
          <a:p>
            <a:pPr marL="1371600" lvl="2" indent="-457200">
              <a:buClr>
                <a:srgbClr val="0F14F5"/>
              </a:buClr>
              <a:buSzPct val="104000"/>
              <a:buFont typeface="Arial" charset="0"/>
              <a:buChar char="•"/>
            </a:pPr>
            <a:r>
              <a:rPr lang="en-US" sz="3200" dirty="0" smtClean="0"/>
              <a:t>Consumers’ welfare loss &gt; Sellers’ welfare loss</a:t>
            </a:r>
          </a:p>
          <a:p>
            <a:pPr marL="1371600" lvl="2"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r>
              <a:rPr lang="en-US" sz="3600" dirty="0" smtClean="0"/>
              <a:t>Supply relatively </a:t>
            </a:r>
            <a:r>
              <a:rPr lang="en-US" sz="3600" dirty="0"/>
              <a:t>more inelastic than </a:t>
            </a:r>
            <a:r>
              <a:rPr lang="en-US" sz="3600" dirty="0" smtClean="0"/>
              <a:t>demand</a:t>
            </a:r>
          </a:p>
          <a:p>
            <a:pPr marL="1371600" lvl="2" indent="-457200">
              <a:buClr>
                <a:srgbClr val="0F14F5"/>
              </a:buClr>
              <a:buSzPct val="104000"/>
              <a:buFont typeface="Arial" charset="0"/>
              <a:buChar char="•"/>
            </a:pPr>
            <a:r>
              <a:rPr lang="en-US" sz="3200" dirty="0" smtClean="0"/>
              <a:t>Sellers bear </a:t>
            </a:r>
            <a:r>
              <a:rPr lang="en-US" sz="3200" dirty="0"/>
              <a:t>most of the burden </a:t>
            </a:r>
          </a:p>
          <a:p>
            <a:pPr marL="1371600" lvl="2" indent="-457200">
              <a:buClr>
                <a:srgbClr val="0F14F5"/>
              </a:buClr>
              <a:buSzPct val="104000"/>
              <a:buFont typeface="Arial" charset="0"/>
              <a:buChar char="•"/>
            </a:pPr>
            <a:r>
              <a:rPr lang="en-US" sz="3200" dirty="0" smtClean="0"/>
              <a:t>Sellers’ </a:t>
            </a:r>
            <a:r>
              <a:rPr lang="en-US" sz="3200" dirty="0"/>
              <a:t>welfare loss &gt; </a:t>
            </a:r>
            <a:r>
              <a:rPr lang="en-US" sz="3200" dirty="0" smtClean="0"/>
              <a:t>Consumers’ </a:t>
            </a:r>
            <a:r>
              <a:rPr lang="en-US" sz="3200" dirty="0"/>
              <a:t>welfare loss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Who nominally pays for the </a:t>
            </a:r>
            <a:r>
              <a:rPr lang="en-US" sz="3600" dirty="0"/>
              <a:t>tax is irrelevant</a:t>
            </a:r>
          </a:p>
          <a:p>
            <a:pPr marL="457200" indent="-457200">
              <a:buClr>
                <a:srgbClr val="0F14F5"/>
              </a:buClr>
              <a:buSzPct val="104000"/>
              <a:buFont typeface="Arial" charset="0"/>
              <a:buChar char="•"/>
            </a:pPr>
            <a:endParaRPr lang="en-US" sz="3600" dirty="0"/>
          </a:p>
        </p:txBody>
      </p:sp>
    </p:spTree>
    <p:extLst>
      <p:ext uri="{BB962C8B-B14F-4D97-AF65-F5344CB8AC3E}">
        <p14:creationId xmlns:p14="http://schemas.microsoft.com/office/powerpoint/2010/main" val="578530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Welfare before and after tax</a:t>
            </a:r>
          </a:p>
        </p:txBody>
      </p:sp>
      <p:sp>
        <p:nvSpPr>
          <p:cNvPr id="5" name="TextBox 4"/>
          <p:cNvSpPr txBox="1"/>
          <p:nvPr/>
        </p:nvSpPr>
        <p:spPr>
          <a:xfrm>
            <a:off x="1290116" y="1429086"/>
            <a:ext cx="10693830" cy="5324535"/>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Demand relatively more inelastic than supply</a:t>
            </a:r>
          </a:p>
          <a:p>
            <a:pPr marL="1371600" lvl="2" indent="-457200">
              <a:buClr>
                <a:srgbClr val="0F14F5"/>
              </a:buClr>
              <a:buSzPct val="104000"/>
              <a:buFont typeface="Arial" charset="0"/>
              <a:buChar char="•"/>
            </a:pPr>
            <a:r>
              <a:rPr lang="en-US" sz="3200" dirty="0"/>
              <a:t>Consumers bear most of the burden </a:t>
            </a:r>
          </a:p>
          <a:p>
            <a:pPr marL="1371600" lvl="2" indent="-457200">
              <a:buClr>
                <a:srgbClr val="0F14F5"/>
              </a:buClr>
              <a:buSzPct val="104000"/>
              <a:buFont typeface="Arial" charset="0"/>
              <a:buChar char="•"/>
            </a:pPr>
            <a:r>
              <a:rPr lang="en-US" sz="3200" dirty="0" smtClean="0"/>
              <a:t>Consumers’ welfare loss &gt; Sellers’ welfare loss</a:t>
            </a:r>
          </a:p>
          <a:p>
            <a:pPr marL="1371600" lvl="2"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r>
              <a:rPr lang="en-US" sz="3600" dirty="0" smtClean="0"/>
              <a:t>Supply relatively </a:t>
            </a:r>
            <a:r>
              <a:rPr lang="en-US" sz="3600" dirty="0"/>
              <a:t>more inelastic than </a:t>
            </a:r>
            <a:r>
              <a:rPr lang="en-US" sz="3600" dirty="0" smtClean="0"/>
              <a:t>demand</a:t>
            </a:r>
          </a:p>
          <a:p>
            <a:pPr marL="1371600" lvl="2" indent="-457200">
              <a:buClr>
                <a:srgbClr val="0F14F5"/>
              </a:buClr>
              <a:buSzPct val="104000"/>
              <a:buFont typeface="Arial" charset="0"/>
              <a:buChar char="•"/>
            </a:pPr>
            <a:r>
              <a:rPr lang="en-US" sz="3200" dirty="0" smtClean="0"/>
              <a:t>Sellers bear </a:t>
            </a:r>
            <a:r>
              <a:rPr lang="en-US" sz="3200" dirty="0"/>
              <a:t>most of the burden </a:t>
            </a:r>
          </a:p>
          <a:p>
            <a:pPr marL="1371600" lvl="2" indent="-457200">
              <a:buClr>
                <a:srgbClr val="0F14F5"/>
              </a:buClr>
              <a:buSzPct val="104000"/>
              <a:buFont typeface="Arial" charset="0"/>
              <a:buChar char="•"/>
            </a:pPr>
            <a:r>
              <a:rPr lang="en-US" sz="3200" dirty="0" smtClean="0"/>
              <a:t>Sellers’ </a:t>
            </a:r>
            <a:r>
              <a:rPr lang="en-US" sz="3200" dirty="0"/>
              <a:t>welfare loss &gt; </a:t>
            </a:r>
            <a:r>
              <a:rPr lang="en-US" sz="3200" dirty="0" smtClean="0"/>
              <a:t>Consumers’ </a:t>
            </a:r>
            <a:r>
              <a:rPr lang="en-US" sz="3200" dirty="0"/>
              <a:t>welfare loss</a:t>
            </a:r>
          </a:p>
          <a:p>
            <a:pPr marL="457200" indent="-457200">
              <a:buClr>
                <a:srgbClr val="0F14F5"/>
              </a:buClr>
              <a:buSzPct val="104000"/>
              <a:buFont typeface="Arial" charset="0"/>
              <a:buChar char="•"/>
            </a:pPr>
            <a:endParaRPr lang="en-US" sz="3600" dirty="0" smtClean="0"/>
          </a:p>
          <a:p>
            <a:pPr marL="457200" indent="-457200">
              <a:buClr>
                <a:srgbClr val="0F14F5"/>
              </a:buClr>
              <a:buSzPct val="104000"/>
              <a:buFont typeface="Arial" charset="0"/>
              <a:buChar char="•"/>
            </a:pPr>
            <a:r>
              <a:rPr lang="en-US" sz="3600" dirty="0" smtClean="0"/>
              <a:t>Who nominally pays for the </a:t>
            </a:r>
            <a:r>
              <a:rPr lang="en-US" sz="3600" dirty="0"/>
              <a:t>tax is irrelevant</a:t>
            </a:r>
          </a:p>
          <a:p>
            <a:pPr marL="457200" indent="-457200">
              <a:buClr>
                <a:srgbClr val="0F14F5"/>
              </a:buClr>
              <a:buSzPct val="104000"/>
              <a:buFont typeface="Arial" charset="0"/>
              <a:buChar char="•"/>
            </a:pPr>
            <a:endParaRPr lang="en-US" sz="3600" dirty="0"/>
          </a:p>
        </p:txBody>
      </p:sp>
    </p:spTree>
    <p:extLst>
      <p:ext uri="{BB962C8B-B14F-4D97-AF65-F5344CB8AC3E}">
        <p14:creationId xmlns:p14="http://schemas.microsoft.com/office/powerpoint/2010/main" val="3141200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18" y="1033344"/>
            <a:ext cx="8330045" cy="5474319"/>
          </a:xfrm>
          <a:prstGeom prst="rect">
            <a:avLst/>
          </a:prstGeom>
        </p:spPr>
      </p:pic>
    </p:spTree>
    <p:extLst>
      <p:ext uri="{BB962C8B-B14F-4D97-AF65-F5344CB8AC3E}">
        <p14:creationId xmlns:p14="http://schemas.microsoft.com/office/powerpoint/2010/main" val="917184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0"/>
            <a:ext cx="12192000" cy="960895"/>
          </a:xfrm>
          <a:prstGeom prst="rect">
            <a:avLst/>
          </a:prstGeom>
          <a:solidFill>
            <a:srgbClr val="000090"/>
          </a:solidFill>
          <a:effectLst>
            <a:outerShdw blurRad="50800" dist="50800" dir="5400000" algn="ctr" rotWithShape="0">
              <a:srgbClr val="000000"/>
            </a:outerShdw>
          </a:effectLst>
          <a:scene3d>
            <a:camera prst="orthographicFront"/>
            <a:lightRig rig="chilly" dir="t"/>
          </a:scene3d>
          <a:sp3d extrusionH="19050" prstMaterial="dkEdge">
            <a:bevelT/>
            <a:bevelB w="203200"/>
          </a:sp3d>
        </p:spPr>
        <p:txBody>
          <a:bodyPr vert="horz" lIns="91440" tIns="45720" rIns="91440" bIns="45720" rtlCol="0" anchor="ctr">
            <a:no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4000" dirty="0" smtClean="0">
                <a:solidFill>
                  <a:schemeClr val="bg1"/>
                </a:solidFill>
                <a:latin typeface="Abadi MT Condensed Extra Bold" charset="0"/>
                <a:ea typeface="Abadi MT Condensed Extra Bold" charset="0"/>
                <a:cs typeface="Abadi MT Condensed Extra Bold" charset="0"/>
              </a:rPr>
              <a:t>                     Helping out the hawker culture</a:t>
            </a:r>
          </a:p>
        </p:txBody>
      </p:sp>
      <p:sp>
        <p:nvSpPr>
          <p:cNvPr id="5" name="TextBox 4"/>
          <p:cNvSpPr txBox="1"/>
          <p:nvPr/>
        </p:nvSpPr>
        <p:spPr>
          <a:xfrm>
            <a:off x="1082299" y="1553776"/>
            <a:ext cx="10693830" cy="4524315"/>
          </a:xfrm>
          <a:prstGeom prst="rect">
            <a:avLst/>
          </a:prstGeom>
          <a:noFill/>
        </p:spPr>
        <p:txBody>
          <a:bodyPr wrap="square" rtlCol="0">
            <a:spAutoFit/>
          </a:bodyPr>
          <a:lstStyle/>
          <a:p>
            <a:pPr marL="457200" indent="-457200">
              <a:buClr>
                <a:srgbClr val="0F14F5"/>
              </a:buClr>
              <a:buSzPct val="104000"/>
              <a:buFont typeface="Arial" charset="0"/>
              <a:buChar char="•"/>
            </a:pPr>
            <a:r>
              <a:rPr lang="en-US" sz="3600" dirty="0" smtClean="0"/>
              <a:t>Subsidize hawker stalls: $ for each unit sold</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As you can imagine, subsidizing stalls will have the same effect as subsidizing consumers</a:t>
            </a:r>
          </a:p>
          <a:p>
            <a:pPr marL="457200" indent="-457200">
              <a:buClr>
                <a:srgbClr val="0F14F5"/>
              </a:buClr>
              <a:buSzPct val="104000"/>
              <a:buFont typeface="Arial" charset="0"/>
              <a:buChar char="•"/>
            </a:pPr>
            <a:endParaRPr lang="en-US" sz="3600" dirty="0"/>
          </a:p>
          <a:p>
            <a:pPr marL="457200" indent="-457200">
              <a:buClr>
                <a:srgbClr val="0F14F5"/>
              </a:buClr>
              <a:buSzPct val="104000"/>
              <a:buFont typeface="Arial" charset="0"/>
              <a:buChar char="•"/>
            </a:pPr>
            <a:r>
              <a:rPr lang="en-US" sz="3600" dirty="0" smtClean="0"/>
              <a:t>Next: graphical analysis</a:t>
            </a:r>
          </a:p>
          <a:p>
            <a:pPr marL="457200" indent="-457200">
              <a:buClr>
                <a:srgbClr val="0F14F5"/>
              </a:buClr>
              <a:buSzPct val="104000"/>
              <a:buFont typeface="Arial" charset="0"/>
              <a:buChar char="•"/>
            </a:pPr>
            <a:endParaRPr lang="en-US" sz="3200" dirty="0" smtClean="0"/>
          </a:p>
          <a:p>
            <a:pPr marL="457200" indent="-457200">
              <a:buClr>
                <a:srgbClr val="0F14F5"/>
              </a:buClr>
              <a:buSzPct val="104000"/>
              <a:buFont typeface="Arial" charset="0"/>
              <a:buChar char="•"/>
            </a:pPr>
            <a:endParaRPr lang="en-US" sz="3600" dirty="0"/>
          </a:p>
        </p:txBody>
      </p:sp>
    </p:spTree>
    <p:extLst>
      <p:ext uri="{BB962C8B-B14F-4D97-AF65-F5344CB8AC3E}">
        <p14:creationId xmlns:p14="http://schemas.microsoft.com/office/powerpoint/2010/main" val="1363812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3615</TotalTime>
  <Words>6117</Words>
  <Application>Microsoft Macintosh PowerPoint</Application>
  <PresentationFormat>Widescreen</PresentationFormat>
  <Paragraphs>1644</Paragraphs>
  <Slides>185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185</vt:i4>
      </vt:variant>
    </vt:vector>
  </HeadingPairs>
  <TitlesOfParts>
    <vt:vector size="192" baseType="lpstr">
      <vt:lpstr>Abadi MT Condensed Extra Bold</vt:lpstr>
      <vt:lpstr>Calibri</vt:lpstr>
      <vt:lpstr>Calibri Light</vt:lpstr>
      <vt:lpstr>Mangal</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133</cp:revision>
  <dcterms:created xsi:type="dcterms:W3CDTF">2020-02-05T13:20:29Z</dcterms:created>
  <dcterms:modified xsi:type="dcterms:W3CDTF">2020-02-08T11:17:30Z</dcterms:modified>
</cp:coreProperties>
</file>